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9" r:id="rId3"/>
    <p:sldId id="270" r:id="rId4"/>
    <p:sldId id="257" r:id="rId5"/>
    <p:sldId id="267" r:id="rId6"/>
    <p:sldId id="266" r:id="rId7"/>
    <p:sldId id="258" r:id="rId8"/>
    <p:sldId id="268" r:id="rId9"/>
    <p:sldId id="259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2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9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7851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1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98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0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3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8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31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7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9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0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2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1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34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9.png" /><Relationship Id="rId4" Type="http://schemas.openxmlformats.org/officeDocument/2006/relationships/image" Target="../media/image8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02896" y="2644170"/>
            <a:ext cx="7122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DROUGHT</a:t>
            </a:r>
            <a:endParaRPr lang="en-US" sz="4400" b="1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1DF2A4-19D0-784C-AEB9-7F351C162F8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81038" y="4213830"/>
            <a:ext cx="8143875" cy="111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General Science &amp; Ability</a:t>
            </a: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66482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/>
              <a:t>Malnutrition, dehydration and related diseases</a:t>
            </a:r>
            <a:endParaRPr lang="en-US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Mass migration, resulting in internal displacement </a:t>
            </a:r>
          </a:p>
          <a:p>
            <a:pPr lvl="0">
              <a:lnSpc>
                <a:spcPct val="150000"/>
              </a:lnSpc>
            </a:pPr>
            <a:r>
              <a:rPr lang="en-GB" sz="3200" b="1" dirty="0"/>
              <a:t>international refugees crisis</a:t>
            </a:r>
            <a:endParaRPr lang="en-US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wildlife migration</a:t>
            </a:r>
            <a:endParaRPr lang="en-US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Social unrest and conflict over natural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78" y="2449079"/>
            <a:ext cx="3467637" cy="39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310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/>
              <a:t>War over natural resources, including water and food</a:t>
            </a:r>
            <a:endParaRPr lang="en-US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Wildfires bushfires, are more common during times of drought </a:t>
            </a:r>
            <a:endParaRPr lang="en-US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Death of people and animals</a:t>
            </a:r>
            <a:endParaRPr lang="en-US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Economic losses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9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to manage droughts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Strategies for drought protection, mitigation or relief include:</a:t>
            </a:r>
            <a:endParaRPr lang="en-US" dirty="0"/>
          </a:p>
          <a:p>
            <a:r>
              <a:rPr lang="en-GB" b="1" dirty="0"/>
              <a:t>Dams</a:t>
            </a:r>
            <a:r>
              <a:rPr lang="en-GB" dirty="0"/>
              <a:t> - many dams and their associated reservoirs supply additional water in times of drought</a:t>
            </a:r>
            <a:endParaRPr lang="en-US" dirty="0"/>
          </a:p>
          <a:p>
            <a:r>
              <a:rPr lang="en-GB" b="1" dirty="0"/>
              <a:t>Desalination </a:t>
            </a:r>
            <a:r>
              <a:rPr lang="en-GB" dirty="0"/>
              <a:t>- of sea water for irrigation or consumption.</a:t>
            </a:r>
            <a:endParaRPr lang="en-US" dirty="0"/>
          </a:p>
          <a:p>
            <a:r>
              <a:rPr lang="en-GB" b="1" dirty="0"/>
              <a:t>Drought monitoring</a:t>
            </a:r>
            <a:r>
              <a:rPr lang="en-GB" dirty="0"/>
              <a:t> - Continuous observation of rainfall levels and comparisons with current usage levels can help prevent man-made drought. </a:t>
            </a:r>
            <a:endParaRPr lang="en-US" dirty="0"/>
          </a:p>
          <a:p>
            <a:r>
              <a:rPr lang="en-GB" b="1" dirty="0"/>
              <a:t>Land use</a:t>
            </a:r>
            <a:r>
              <a:rPr lang="en-GB" dirty="0"/>
              <a:t> - Carefully planned crop rotation can help to minimize erosion and allow farmers to plant less water-dependent crops in drier years.</a:t>
            </a:r>
            <a:endParaRPr lang="en-US" dirty="0"/>
          </a:p>
          <a:p>
            <a:r>
              <a:rPr lang="en-GB" b="1" dirty="0"/>
              <a:t>Cloud seeding</a:t>
            </a:r>
            <a:r>
              <a:rPr lang="en-GB" dirty="0"/>
              <a:t> - a form of intentional weather modification to induce rainfall. 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6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Outdoor water-use restriction</a:t>
            </a:r>
            <a:r>
              <a:rPr lang="en-GB" dirty="0"/>
              <a:t> - Regulating the use of sprinklers, hoses or buckets on outdoor plants, filling pools, and other water-intensive home maintenance tasks. </a:t>
            </a:r>
            <a:endParaRPr lang="en-US" dirty="0"/>
          </a:p>
          <a:p>
            <a:r>
              <a:rPr lang="en-GB" b="1" dirty="0"/>
              <a:t>Rainwater harvesting</a:t>
            </a:r>
            <a:r>
              <a:rPr lang="en-GB" dirty="0"/>
              <a:t> - Collection and storage of rainwater from roofs or other suitable catchments.</a:t>
            </a:r>
            <a:endParaRPr lang="en-US" dirty="0"/>
          </a:p>
          <a:p>
            <a:r>
              <a:rPr lang="en-GB" b="1" dirty="0"/>
              <a:t>Recycled water</a:t>
            </a:r>
            <a:r>
              <a:rPr lang="en-GB" dirty="0"/>
              <a:t> - Former wastewater (sewage) that has been treated and purified for reuse.</a:t>
            </a:r>
            <a:endParaRPr lang="en-US" dirty="0"/>
          </a:p>
          <a:p>
            <a:r>
              <a:rPr lang="en-GB" b="1" dirty="0"/>
              <a:t>Redirecting rivers</a:t>
            </a:r>
            <a:r>
              <a:rPr lang="en-GB" dirty="0"/>
              <a:t> - Building canals or redirecting rivers as massive attempts at irrigation in drought-prone areas.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6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Reduce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blogs.tribune.com.pk/wp-content/uploads/2010/08/pak_floods_20100819-640x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285999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9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2182E-198D-4240-9ED9-1784B41D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29477"/>
            <a:ext cx="9613861" cy="3599316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137B9-0C94-C845-BD47-E2AAA413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White">
          <a:xfrm>
            <a:off x="0" y="-74360"/>
            <a:ext cx="12192000" cy="70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1D4BA4D-0C88-024E-B049-72CAB7FEC8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0642" y="2097810"/>
            <a:ext cx="96138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/>
              <a:t>DROUGHT</a:t>
            </a:r>
          </a:p>
          <a:p>
            <a:pPr algn="ctr"/>
            <a:r>
              <a:rPr lang="en-US" sz="4400" b="1" dirty="0"/>
              <a:t>General Science &amp; Ability</a:t>
            </a:r>
          </a:p>
        </p:txBody>
      </p:sp>
    </p:spTree>
    <p:extLst>
      <p:ext uri="{BB962C8B-B14F-4D97-AF65-F5344CB8AC3E}">
        <p14:creationId xmlns:p14="http://schemas.microsoft.com/office/powerpoint/2010/main" val="24710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C208-1569-4248-910E-9F22C558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will be studied in this lecture.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4A5D1-AAC0-0F4D-A71F-3686C5E00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Definition</a:t>
            </a:r>
          </a:p>
          <a:p>
            <a:r>
              <a:rPr lang="en-US"/>
              <a:t>Fresh Water Availability Per Human</a:t>
            </a:r>
          </a:p>
          <a:p>
            <a:r>
              <a:rPr lang="en-US"/>
              <a:t>What are the Causes of Drought</a:t>
            </a:r>
          </a:p>
          <a:p>
            <a:r>
              <a:rPr lang="en-US"/>
              <a:t>What are the effects of Drought on humans</a:t>
            </a:r>
          </a:p>
          <a:p>
            <a:r>
              <a:rPr lang="en-US"/>
              <a:t>Strategies to manage droughts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74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Drought is defined as a deficiency of rainfall over an extended period – a season, a year or several years – relative to the statistical multi-year average for the region resulting in prolonged shortages in its water supply.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0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ea typeface="SimSun" panose="02010600030101010101" pitchFamily="2" charset="-122"/>
              </a:rPr>
              <a:t>Drought is…</a:t>
            </a:r>
          </a:p>
        </p:txBody>
      </p:sp>
      <p:sp>
        <p:nvSpPr>
          <p:cNvPr id="94212" name="Freeform 4"/>
          <p:cNvSpPr>
            <a:spLocks/>
          </p:cNvSpPr>
          <p:nvPr/>
        </p:nvSpPr>
        <p:spPr bwMode="blackWhite">
          <a:xfrm>
            <a:off x="2208214" y="4996270"/>
            <a:ext cx="65" cy="276999"/>
          </a:xfrm>
          <a:custGeom>
            <a:avLst/>
            <a:gdLst>
              <a:gd name="T0" fmla="*/ 0 w 4720"/>
              <a:gd name="T1" fmla="*/ 624 h 1695"/>
              <a:gd name="T2" fmla="*/ 0 w 4720"/>
              <a:gd name="T3" fmla="*/ 560 h 1695"/>
              <a:gd name="T4" fmla="*/ 1440 w 4720"/>
              <a:gd name="T5" fmla="*/ 560 h 1695"/>
              <a:gd name="T6" fmla="*/ 1440 w 4720"/>
              <a:gd name="T7" fmla="*/ 624 h 1695"/>
              <a:gd name="T8" fmla="*/ 1380 w 4720"/>
              <a:gd name="T9" fmla="*/ 624 h 1695"/>
              <a:gd name="T10" fmla="*/ 1312 w 4720"/>
              <a:gd name="T11" fmla="*/ 696 h 1695"/>
              <a:gd name="T12" fmla="*/ 1128 w 4720"/>
              <a:gd name="T13" fmla="*/ 696 h 1695"/>
              <a:gd name="T14" fmla="*/ 1016 w 4720"/>
              <a:gd name="T15" fmla="*/ 752 h 1695"/>
              <a:gd name="T16" fmla="*/ 768 w 4720"/>
              <a:gd name="T17" fmla="*/ 752 h 1695"/>
              <a:gd name="T18" fmla="*/ 760 w 4720"/>
              <a:gd name="T19" fmla="*/ 800 h 1695"/>
              <a:gd name="T20" fmla="*/ 920 w 4720"/>
              <a:gd name="T21" fmla="*/ 1104 h 1695"/>
              <a:gd name="T22" fmla="*/ 2416 w 4720"/>
              <a:gd name="T23" fmla="*/ 1104 h 1695"/>
              <a:gd name="T24" fmla="*/ 3952 w 4720"/>
              <a:gd name="T25" fmla="*/ 584 h 1695"/>
              <a:gd name="T26" fmla="*/ 3952 w 4720"/>
              <a:gd name="T27" fmla="*/ 264 h 1695"/>
              <a:gd name="T28" fmla="*/ 3912 w 4720"/>
              <a:gd name="T29" fmla="*/ 184 h 1695"/>
              <a:gd name="T30" fmla="*/ 3704 w 4720"/>
              <a:gd name="T31" fmla="*/ 184 h 1695"/>
              <a:gd name="T32" fmla="*/ 3616 w 4720"/>
              <a:gd name="T33" fmla="*/ 120 h 1695"/>
              <a:gd name="T34" fmla="*/ 3416 w 4720"/>
              <a:gd name="T35" fmla="*/ 120 h 1695"/>
              <a:gd name="T36" fmla="*/ 3336 w 4720"/>
              <a:gd name="T37" fmla="*/ 64 h 1695"/>
              <a:gd name="T38" fmla="*/ 3288 w 4720"/>
              <a:gd name="T39" fmla="*/ 64 h 1695"/>
              <a:gd name="T40" fmla="*/ 3288 w 4720"/>
              <a:gd name="T41" fmla="*/ 0 h 1695"/>
              <a:gd name="T42" fmla="*/ 4720 w 4720"/>
              <a:gd name="T43" fmla="*/ 0 h 1695"/>
              <a:gd name="T44" fmla="*/ 4720 w 4720"/>
              <a:gd name="T45" fmla="*/ 80 h 1695"/>
              <a:gd name="T46" fmla="*/ 4664 w 4720"/>
              <a:gd name="T47" fmla="*/ 80 h 1695"/>
              <a:gd name="T48" fmla="*/ 4576 w 4720"/>
              <a:gd name="T49" fmla="*/ 136 h 1695"/>
              <a:gd name="T50" fmla="*/ 4416 w 4720"/>
              <a:gd name="T51" fmla="*/ 128 h 1695"/>
              <a:gd name="T52" fmla="*/ 4280 w 4720"/>
              <a:gd name="T53" fmla="*/ 184 h 1695"/>
              <a:gd name="T54" fmla="*/ 4048 w 4720"/>
              <a:gd name="T55" fmla="*/ 184 h 1695"/>
              <a:gd name="T56" fmla="*/ 4048 w 4720"/>
              <a:gd name="T57" fmla="*/ 248 h 1695"/>
              <a:gd name="T58" fmla="*/ 4048 w 4720"/>
              <a:gd name="T59" fmla="*/ 648 h 1695"/>
              <a:gd name="T60" fmla="*/ 2552 w 4720"/>
              <a:gd name="T61" fmla="*/ 1168 h 1695"/>
              <a:gd name="T62" fmla="*/ 2552 w 4720"/>
              <a:gd name="T63" fmla="*/ 1296 h 1695"/>
              <a:gd name="T64" fmla="*/ 2800 w 4720"/>
              <a:gd name="T65" fmla="*/ 1296 h 1695"/>
              <a:gd name="T66" fmla="*/ 2880 w 4720"/>
              <a:gd name="T67" fmla="*/ 1424 h 1695"/>
              <a:gd name="T68" fmla="*/ 3088 w 4720"/>
              <a:gd name="T69" fmla="*/ 1439 h 1695"/>
              <a:gd name="T70" fmla="*/ 3136 w 4720"/>
              <a:gd name="T71" fmla="*/ 1551 h 1695"/>
              <a:gd name="T72" fmla="*/ 3216 w 4720"/>
              <a:gd name="T73" fmla="*/ 1551 h 1695"/>
              <a:gd name="T74" fmla="*/ 3216 w 4720"/>
              <a:gd name="T75" fmla="*/ 1695 h 1695"/>
              <a:gd name="T76" fmla="*/ 1760 w 4720"/>
              <a:gd name="T77" fmla="*/ 1695 h 1695"/>
              <a:gd name="T78" fmla="*/ 1760 w 4720"/>
              <a:gd name="T79" fmla="*/ 1551 h 1695"/>
              <a:gd name="T80" fmla="*/ 1832 w 4720"/>
              <a:gd name="T81" fmla="*/ 1551 h 1695"/>
              <a:gd name="T82" fmla="*/ 1912 w 4720"/>
              <a:gd name="T83" fmla="*/ 1431 h 1695"/>
              <a:gd name="T84" fmla="*/ 2112 w 4720"/>
              <a:gd name="T85" fmla="*/ 1431 h 1695"/>
              <a:gd name="T86" fmla="*/ 2216 w 4720"/>
              <a:gd name="T87" fmla="*/ 1288 h 1695"/>
              <a:gd name="T88" fmla="*/ 2416 w 4720"/>
              <a:gd name="T89" fmla="*/ 1288 h 1695"/>
              <a:gd name="T90" fmla="*/ 2416 w 4720"/>
              <a:gd name="T91" fmla="*/ 1184 h 1695"/>
              <a:gd name="T92" fmla="*/ 832 w 4720"/>
              <a:gd name="T93" fmla="*/ 1184 h 1695"/>
              <a:gd name="T94" fmla="*/ 664 w 4720"/>
              <a:gd name="T95" fmla="*/ 824 h 1695"/>
              <a:gd name="T96" fmla="*/ 664 w 4720"/>
              <a:gd name="T97" fmla="*/ 752 h 1695"/>
              <a:gd name="T98" fmla="*/ 504 w 4720"/>
              <a:gd name="T99" fmla="*/ 752 h 1695"/>
              <a:gd name="T100" fmla="*/ 432 w 4720"/>
              <a:gd name="T101" fmla="*/ 752 h 1695"/>
              <a:gd name="T102" fmla="*/ 336 w 4720"/>
              <a:gd name="T103" fmla="*/ 688 h 1695"/>
              <a:gd name="T104" fmla="*/ 160 w 4720"/>
              <a:gd name="T105" fmla="*/ 688 h 1695"/>
              <a:gd name="T106" fmla="*/ 78 w 4720"/>
              <a:gd name="T107" fmla="*/ 654 h 1695"/>
              <a:gd name="T108" fmla="*/ 0 w 4720"/>
              <a:gd name="T109" fmla="*/ 624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20" h="1695">
                <a:moveTo>
                  <a:pt x="0" y="624"/>
                </a:moveTo>
                <a:lnTo>
                  <a:pt x="0" y="560"/>
                </a:lnTo>
                <a:lnTo>
                  <a:pt x="1440" y="560"/>
                </a:lnTo>
                <a:lnTo>
                  <a:pt x="1440" y="624"/>
                </a:lnTo>
                <a:lnTo>
                  <a:pt x="1380" y="624"/>
                </a:lnTo>
                <a:lnTo>
                  <a:pt x="1312" y="696"/>
                </a:lnTo>
                <a:lnTo>
                  <a:pt x="1128" y="696"/>
                </a:lnTo>
                <a:lnTo>
                  <a:pt x="1016" y="752"/>
                </a:lnTo>
                <a:lnTo>
                  <a:pt x="768" y="752"/>
                </a:lnTo>
                <a:lnTo>
                  <a:pt x="760" y="800"/>
                </a:lnTo>
                <a:lnTo>
                  <a:pt x="920" y="1104"/>
                </a:lnTo>
                <a:lnTo>
                  <a:pt x="2416" y="1104"/>
                </a:lnTo>
                <a:lnTo>
                  <a:pt x="3952" y="584"/>
                </a:lnTo>
                <a:lnTo>
                  <a:pt x="3952" y="264"/>
                </a:lnTo>
                <a:lnTo>
                  <a:pt x="3912" y="184"/>
                </a:lnTo>
                <a:lnTo>
                  <a:pt x="3704" y="184"/>
                </a:lnTo>
                <a:lnTo>
                  <a:pt x="3616" y="120"/>
                </a:lnTo>
                <a:lnTo>
                  <a:pt x="3416" y="120"/>
                </a:lnTo>
                <a:lnTo>
                  <a:pt x="3336" y="64"/>
                </a:lnTo>
                <a:lnTo>
                  <a:pt x="3288" y="64"/>
                </a:lnTo>
                <a:lnTo>
                  <a:pt x="3288" y="0"/>
                </a:lnTo>
                <a:lnTo>
                  <a:pt x="4720" y="0"/>
                </a:lnTo>
                <a:lnTo>
                  <a:pt x="4720" y="80"/>
                </a:lnTo>
                <a:lnTo>
                  <a:pt x="4664" y="80"/>
                </a:lnTo>
                <a:lnTo>
                  <a:pt x="4576" y="136"/>
                </a:lnTo>
                <a:lnTo>
                  <a:pt x="4416" y="128"/>
                </a:lnTo>
                <a:lnTo>
                  <a:pt x="4280" y="184"/>
                </a:lnTo>
                <a:lnTo>
                  <a:pt x="4048" y="184"/>
                </a:lnTo>
                <a:lnTo>
                  <a:pt x="4048" y="248"/>
                </a:lnTo>
                <a:lnTo>
                  <a:pt x="4048" y="648"/>
                </a:lnTo>
                <a:lnTo>
                  <a:pt x="2552" y="1168"/>
                </a:lnTo>
                <a:lnTo>
                  <a:pt x="2552" y="1296"/>
                </a:lnTo>
                <a:lnTo>
                  <a:pt x="2800" y="1296"/>
                </a:lnTo>
                <a:lnTo>
                  <a:pt x="2880" y="1424"/>
                </a:lnTo>
                <a:lnTo>
                  <a:pt x="3088" y="1439"/>
                </a:lnTo>
                <a:lnTo>
                  <a:pt x="3136" y="1551"/>
                </a:lnTo>
                <a:lnTo>
                  <a:pt x="3216" y="1551"/>
                </a:lnTo>
                <a:lnTo>
                  <a:pt x="3216" y="1695"/>
                </a:lnTo>
                <a:lnTo>
                  <a:pt x="1760" y="1695"/>
                </a:lnTo>
                <a:lnTo>
                  <a:pt x="1760" y="1551"/>
                </a:lnTo>
                <a:lnTo>
                  <a:pt x="1832" y="1551"/>
                </a:lnTo>
                <a:lnTo>
                  <a:pt x="1912" y="1431"/>
                </a:lnTo>
                <a:lnTo>
                  <a:pt x="2112" y="1431"/>
                </a:lnTo>
                <a:lnTo>
                  <a:pt x="2216" y="1288"/>
                </a:lnTo>
                <a:lnTo>
                  <a:pt x="2416" y="1288"/>
                </a:lnTo>
                <a:lnTo>
                  <a:pt x="2416" y="1184"/>
                </a:lnTo>
                <a:lnTo>
                  <a:pt x="832" y="1184"/>
                </a:lnTo>
                <a:lnTo>
                  <a:pt x="664" y="824"/>
                </a:lnTo>
                <a:lnTo>
                  <a:pt x="664" y="752"/>
                </a:lnTo>
                <a:lnTo>
                  <a:pt x="504" y="752"/>
                </a:lnTo>
                <a:lnTo>
                  <a:pt x="432" y="752"/>
                </a:lnTo>
                <a:lnTo>
                  <a:pt x="336" y="688"/>
                </a:lnTo>
                <a:lnTo>
                  <a:pt x="160" y="688"/>
                </a:lnTo>
                <a:lnTo>
                  <a:pt x="78" y="654"/>
                </a:lnTo>
                <a:lnTo>
                  <a:pt x="0" y="624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B2B2B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  <a:flatTx/>
          </a:bodyPr>
          <a:lstStyle/>
          <a:p>
            <a:endParaRPr lang="en-US"/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grayWhite">
          <a:xfrm>
            <a:off x="8714523" y="2088793"/>
            <a:ext cx="2016125" cy="151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Water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Demand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grayWhite">
          <a:xfrm>
            <a:off x="3477478" y="2940772"/>
            <a:ext cx="2016125" cy="151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Water</a:t>
            </a:r>
          </a:p>
          <a:p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Supply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blackWhite">
          <a:xfrm>
            <a:off x="3403598" y="3650864"/>
            <a:ext cx="7493000" cy="2690812"/>
          </a:xfrm>
          <a:custGeom>
            <a:avLst/>
            <a:gdLst>
              <a:gd name="T0" fmla="*/ 0 w 4720"/>
              <a:gd name="T1" fmla="*/ 624 h 1695"/>
              <a:gd name="T2" fmla="*/ 0 w 4720"/>
              <a:gd name="T3" fmla="*/ 560 h 1695"/>
              <a:gd name="T4" fmla="*/ 1440 w 4720"/>
              <a:gd name="T5" fmla="*/ 560 h 1695"/>
              <a:gd name="T6" fmla="*/ 1440 w 4720"/>
              <a:gd name="T7" fmla="*/ 624 h 1695"/>
              <a:gd name="T8" fmla="*/ 1380 w 4720"/>
              <a:gd name="T9" fmla="*/ 624 h 1695"/>
              <a:gd name="T10" fmla="*/ 1312 w 4720"/>
              <a:gd name="T11" fmla="*/ 696 h 1695"/>
              <a:gd name="T12" fmla="*/ 1128 w 4720"/>
              <a:gd name="T13" fmla="*/ 696 h 1695"/>
              <a:gd name="T14" fmla="*/ 1016 w 4720"/>
              <a:gd name="T15" fmla="*/ 752 h 1695"/>
              <a:gd name="T16" fmla="*/ 768 w 4720"/>
              <a:gd name="T17" fmla="*/ 752 h 1695"/>
              <a:gd name="T18" fmla="*/ 760 w 4720"/>
              <a:gd name="T19" fmla="*/ 800 h 1695"/>
              <a:gd name="T20" fmla="*/ 920 w 4720"/>
              <a:gd name="T21" fmla="*/ 1104 h 1695"/>
              <a:gd name="T22" fmla="*/ 2416 w 4720"/>
              <a:gd name="T23" fmla="*/ 1104 h 1695"/>
              <a:gd name="T24" fmla="*/ 3952 w 4720"/>
              <a:gd name="T25" fmla="*/ 584 h 1695"/>
              <a:gd name="T26" fmla="*/ 3952 w 4720"/>
              <a:gd name="T27" fmla="*/ 264 h 1695"/>
              <a:gd name="T28" fmla="*/ 3912 w 4720"/>
              <a:gd name="T29" fmla="*/ 184 h 1695"/>
              <a:gd name="T30" fmla="*/ 3704 w 4720"/>
              <a:gd name="T31" fmla="*/ 184 h 1695"/>
              <a:gd name="T32" fmla="*/ 3616 w 4720"/>
              <a:gd name="T33" fmla="*/ 120 h 1695"/>
              <a:gd name="T34" fmla="*/ 3416 w 4720"/>
              <a:gd name="T35" fmla="*/ 120 h 1695"/>
              <a:gd name="T36" fmla="*/ 3336 w 4720"/>
              <a:gd name="T37" fmla="*/ 64 h 1695"/>
              <a:gd name="T38" fmla="*/ 3288 w 4720"/>
              <a:gd name="T39" fmla="*/ 64 h 1695"/>
              <a:gd name="T40" fmla="*/ 3288 w 4720"/>
              <a:gd name="T41" fmla="*/ 0 h 1695"/>
              <a:gd name="T42" fmla="*/ 4720 w 4720"/>
              <a:gd name="T43" fmla="*/ 0 h 1695"/>
              <a:gd name="T44" fmla="*/ 4720 w 4720"/>
              <a:gd name="T45" fmla="*/ 80 h 1695"/>
              <a:gd name="T46" fmla="*/ 4664 w 4720"/>
              <a:gd name="T47" fmla="*/ 80 h 1695"/>
              <a:gd name="T48" fmla="*/ 4576 w 4720"/>
              <a:gd name="T49" fmla="*/ 136 h 1695"/>
              <a:gd name="T50" fmla="*/ 4416 w 4720"/>
              <a:gd name="T51" fmla="*/ 128 h 1695"/>
              <a:gd name="T52" fmla="*/ 4280 w 4720"/>
              <a:gd name="T53" fmla="*/ 184 h 1695"/>
              <a:gd name="T54" fmla="*/ 4048 w 4720"/>
              <a:gd name="T55" fmla="*/ 184 h 1695"/>
              <a:gd name="T56" fmla="*/ 4048 w 4720"/>
              <a:gd name="T57" fmla="*/ 248 h 1695"/>
              <a:gd name="T58" fmla="*/ 4048 w 4720"/>
              <a:gd name="T59" fmla="*/ 648 h 1695"/>
              <a:gd name="T60" fmla="*/ 2552 w 4720"/>
              <a:gd name="T61" fmla="*/ 1168 h 1695"/>
              <a:gd name="T62" fmla="*/ 2552 w 4720"/>
              <a:gd name="T63" fmla="*/ 1296 h 1695"/>
              <a:gd name="T64" fmla="*/ 2800 w 4720"/>
              <a:gd name="T65" fmla="*/ 1296 h 1695"/>
              <a:gd name="T66" fmla="*/ 2880 w 4720"/>
              <a:gd name="T67" fmla="*/ 1424 h 1695"/>
              <a:gd name="T68" fmla="*/ 3088 w 4720"/>
              <a:gd name="T69" fmla="*/ 1439 h 1695"/>
              <a:gd name="T70" fmla="*/ 3136 w 4720"/>
              <a:gd name="T71" fmla="*/ 1551 h 1695"/>
              <a:gd name="T72" fmla="*/ 3216 w 4720"/>
              <a:gd name="T73" fmla="*/ 1551 h 1695"/>
              <a:gd name="T74" fmla="*/ 3216 w 4720"/>
              <a:gd name="T75" fmla="*/ 1695 h 1695"/>
              <a:gd name="T76" fmla="*/ 1760 w 4720"/>
              <a:gd name="T77" fmla="*/ 1695 h 1695"/>
              <a:gd name="T78" fmla="*/ 1760 w 4720"/>
              <a:gd name="T79" fmla="*/ 1551 h 1695"/>
              <a:gd name="T80" fmla="*/ 1832 w 4720"/>
              <a:gd name="T81" fmla="*/ 1551 h 1695"/>
              <a:gd name="T82" fmla="*/ 1912 w 4720"/>
              <a:gd name="T83" fmla="*/ 1431 h 1695"/>
              <a:gd name="T84" fmla="*/ 2112 w 4720"/>
              <a:gd name="T85" fmla="*/ 1431 h 1695"/>
              <a:gd name="T86" fmla="*/ 2216 w 4720"/>
              <a:gd name="T87" fmla="*/ 1288 h 1695"/>
              <a:gd name="T88" fmla="*/ 2416 w 4720"/>
              <a:gd name="T89" fmla="*/ 1288 h 1695"/>
              <a:gd name="T90" fmla="*/ 2416 w 4720"/>
              <a:gd name="T91" fmla="*/ 1184 h 1695"/>
              <a:gd name="T92" fmla="*/ 832 w 4720"/>
              <a:gd name="T93" fmla="*/ 1184 h 1695"/>
              <a:gd name="T94" fmla="*/ 664 w 4720"/>
              <a:gd name="T95" fmla="*/ 824 h 1695"/>
              <a:gd name="T96" fmla="*/ 664 w 4720"/>
              <a:gd name="T97" fmla="*/ 752 h 1695"/>
              <a:gd name="T98" fmla="*/ 504 w 4720"/>
              <a:gd name="T99" fmla="*/ 752 h 1695"/>
              <a:gd name="T100" fmla="*/ 432 w 4720"/>
              <a:gd name="T101" fmla="*/ 752 h 1695"/>
              <a:gd name="T102" fmla="*/ 336 w 4720"/>
              <a:gd name="T103" fmla="*/ 688 h 1695"/>
              <a:gd name="T104" fmla="*/ 160 w 4720"/>
              <a:gd name="T105" fmla="*/ 688 h 1695"/>
              <a:gd name="T106" fmla="*/ 78 w 4720"/>
              <a:gd name="T107" fmla="*/ 654 h 1695"/>
              <a:gd name="T108" fmla="*/ 0 w 4720"/>
              <a:gd name="T109" fmla="*/ 624 h 1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720" h="1695">
                <a:moveTo>
                  <a:pt x="0" y="624"/>
                </a:moveTo>
                <a:lnTo>
                  <a:pt x="0" y="560"/>
                </a:lnTo>
                <a:lnTo>
                  <a:pt x="1440" y="560"/>
                </a:lnTo>
                <a:lnTo>
                  <a:pt x="1440" y="624"/>
                </a:lnTo>
                <a:lnTo>
                  <a:pt x="1380" y="624"/>
                </a:lnTo>
                <a:lnTo>
                  <a:pt x="1312" y="696"/>
                </a:lnTo>
                <a:lnTo>
                  <a:pt x="1128" y="696"/>
                </a:lnTo>
                <a:lnTo>
                  <a:pt x="1016" y="752"/>
                </a:lnTo>
                <a:lnTo>
                  <a:pt x="768" y="752"/>
                </a:lnTo>
                <a:lnTo>
                  <a:pt x="760" y="800"/>
                </a:lnTo>
                <a:lnTo>
                  <a:pt x="920" y="1104"/>
                </a:lnTo>
                <a:lnTo>
                  <a:pt x="2416" y="1104"/>
                </a:lnTo>
                <a:lnTo>
                  <a:pt x="3952" y="584"/>
                </a:lnTo>
                <a:lnTo>
                  <a:pt x="3952" y="264"/>
                </a:lnTo>
                <a:lnTo>
                  <a:pt x="3912" y="184"/>
                </a:lnTo>
                <a:lnTo>
                  <a:pt x="3704" y="184"/>
                </a:lnTo>
                <a:lnTo>
                  <a:pt x="3616" y="120"/>
                </a:lnTo>
                <a:lnTo>
                  <a:pt x="3416" y="120"/>
                </a:lnTo>
                <a:lnTo>
                  <a:pt x="3336" y="64"/>
                </a:lnTo>
                <a:lnTo>
                  <a:pt x="3288" y="64"/>
                </a:lnTo>
                <a:lnTo>
                  <a:pt x="3288" y="0"/>
                </a:lnTo>
                <a:lnTo>
                  <a:pt x="4720" y="0"/>
                </a:lnTo>
                <a:lnTo>
                  <a:pt x="4720" y="80"/>
                </a:lnTo>
                <a:lnTo>
                  <a:pt x="4664" y="80"/>
                </a:lnTo>
                <a:lnTo>
                  <a:pt x="4576" y="136"/>
                </a:lnTo>
                <a:lnTo>
                  <a:pt x="4416" y="128"/>
                </a:lnTo>
                <a:lnTo>
                  <a:pt x="4280" y="184"/>
                </a:lnTo>
                <a:lnTo>
                  <a:pt x="4048" y="184"/>
                </a:lnTo>
                <a:lnTo>
                  <a:pt x="4048" y="248"/>
                </a:lnTo>
                <a:lnTo>
                  <a:pt x="4048" y="648"/>
                </a:lnTo>
                <a:lnTo>
                  <a:pt x="2552" y="1168"/>
                </a:lnTo>
                <a:lnTo>
                  <a:pt x="2552" y="1296"/>
                </a:lnTo>
                <a:lnTo>
                  <a:pt x="2800" y="1296"/>
                </a:lnTo>
                <a:lnTo>
                  <a:pt x="2880" y="1424"/>
                </a:lnTo>
                <a:lnTo>
                  <a:pt x="3088" y="1439"/>
                </a:lnTo>
                <a:lnTo>
                  <a:pt x="3136" y="1551"/>
                </a:lnTo>
                <a:lnTo>
                  <a:pt x="3216" y="1551"/>
                </a:lnTo>
                <a:lnTo>
                  <a:pt x="3216" y="1695"/>
                </a:lnTo>
                <a:lnTo>
                  <a:pt x="1760" y="1695"/>
                </a:lnTo>
                <a:lnTo>
                  <a:pt x="1760" y="1551"/>
                </a:lnTo>
                <a:lnTo>
                  <a:pt x="1832" y="1551"/>
                </a:lnTo>
                <a:lnTo>
                  <a:pt x="1912" y="1431"/>
                </a:lnTo>
                <a:lnTo>
                  <a:pt x="2112" y="1431"/>
                </a:lnTo>
                <a:lnTo>
                  <a:pt x="2216" y="1288"/>
                </a:lnTo>
                <a:lnTo>
                  <a:pt x="2416" y="1288"/>
                </a:lnTo>
                <a:lnTo>
                  <a:pt x="2416" y="1184"/>
                </a:lnTo>
                <a:lnTo>
                  <a:pt x="832" y="1184"/>
                </a:lnTo>
                <a:lnTo>
                  <a:pt x="664" y="824"/>
                </a:lnTo>
                <a:lnTo>
                  <a:pt x="664" y="752"/>
                </a:lnTo>
                <a:lnTo>
                  <a:pt x="504" y="752"/>
                </a:lnTo>
                <a:lnTo>
                  <a:pt x="432" y="752"/>
                </a:lnTo>
                <a:lnTo>
                  <a:pt x="336" y="688"/>
                </a:lnTo>
                <a:lnTo>
                  <a:pt x="160" y="688"/>
                </a:lnTo>
                <a:lnTo>
                  <a:pt x="78" y="654"/>
                </a:lnTo>
                <a:lnTo>
                  <a:pt x="0" y="624"/>
                </a:lnTo>
                <a:close/>
              </a:path>
            </a:pathLst>
          </a:custGeom>
          <a:gradFill rotWithShape="0">
            <a:gsLst>
              <a:gs pos="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9525" cap="flat" cmpd="sng">
            <a:prstDash val="solid"/>
            <a:round/>
            <a:headEnd/>
            <a:tailEnd/>
          </a:ln>
          <a:effectLst/>
          <a:scene3d>
            <a:camera prst="legacyObliqueTopRight"/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B2B2B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  <a:flatTx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Freshwater availability scenario (Per person)</a:t>
            </a:r>
            <a:endParaRPr lang="en-GB" altLang="en-US" sz="3600">
              <a:latin typeface="Calibri" panose="020F050202020403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>
              <a:buClr>
                <a:srgbClr val="000000"/>
              </a:buClr>
              <a:buFont typeface="Wingdings 2" panose="05020102010507070707" pitchFamily="18" charset="2"/>
              <a:buChar char=""/>
            </a:pPr>
            <a:r>
              <a:rPr lang="en-US" altLang="en-US">
                <a:latin typeface="Calibri" panose="020F0502020204030204" pitchFamily="34" charset="0"/>
              </a:rPr>
              <a:t>Global</a:t>
            </a:r>
          </a:p>
          <a:p>
            <a:pPr marL="868363" lvl="1" indent="-282575">
              <a:buFont typeface="Wingdings 2" panose="05020102010507070707" pitchFamily="18" charset="2"/>
              <a:buChar char=""/>
            </a:pPr>
            <a:r>
              <a:rPr lang="en-US" altLang="en-US">
                <a:latin typeface="Calibri" panose="020F0502020204030204" pitchFamily="34" charset="0"/>
              </a:rPr>
              <a:t>1950 – 16,800 cubic meters per annum</a:t>
            </a:r>
          </a:p>
          <a:p>
            <a:pPr marL="868363" lvl="1" indent="-282575">
              <a:buFont typeface="Wingdings 2" panose="05020102010507070707" pitchFamily="18" charset="2"/>
              <a:buChar char=""/>
            </a:pPr>
            <a:r>
              <a:rPr lang="en-US" altLang="en-US">
                <a:latin typeface="Calibri" panose="020F0502020204030204" pitchFamily="34" charset="0"/>
              </a:rPr>
              <a:t>2000 – 6,800 cubic meters per annum</a:t>
            </a:r>
          </a:p>
          <a:p>
            <a:pPr marL="868363" lvl="1" indent="-282575">
              <a:buFont typeface="Wingdings 2" panose="05020102010507070707" pitchFamily="18" charset="2"/>
              <a:buChar char=""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Reduction:	60 % in 50 years</a:t>
            </a:r>
          </a:p>
          <a:p>
            <a:pPr marL="547688" indent="-411163">
              <a:buClr>
                <a:srgbClr val="000000"/>
              </a:buClr>
              <a:buFont typeface="Wingdings 2" panose="05020102010507070707" pitchFamily="18" charset="2"/>
              <a:buChar char=""/>
            </a:pPr>
            <a:r>
              <a:rPr lang="en-US" altLang="en-US">
                <a:latin typeface="Calibri" panose="020F0502020204030204" pitchFamily="34" charset="0"/>
              </a:rPr>
              <a:t>Pakistan </a:t>
            </a:r>
          </a:p>
          <a:p>
            <a:pPr marL="868363" lvl="1" indent="-282575">
              <a:buFont typeface="Wingdings 2" panose="05020102010507070707" pitchFamily="18" charset="2"/>
              <a:buChar char=""/>
            </a:pPr>
            <a:r>
              <a:rPr lang="en-US" altLang="en-US">
                <a:latin typeface="Calibri" panose="020F0502020204030204" pitchFamily="34" charset="0"/>
              </a:rPr>
              <a:t>1950 – 5,300 cubic meters per annum</a:t>
            </a:r>
          </a:p>
          <a:p>
            <a:pPr marL="868363" lvl="1" indent="-282575">
              <a:buFont typeface="Wingdings 2" panose="05020102010507070707" pitchFamily="18" charset="2"/>
              <a:buChar char=""/>
            </a:pPr>
            <a:r>
              <a:rPr lang="en-US" altLang="en-US">
                <a:latin typeface="Calibri" panose="020F0502020204030204" pitchFamily="34" charset="0"/>
              </a:rPr>
              <a:t>2000 – 1,200 cubic meters per annum !!!!</a:t>
            </a:r>
          </a:p>
          <a:p>
            <a:pPr marL="868363" lvl="1" indent="-282575">
              <a:buFont typeface="Wingdings 2" panose="05020102010507070707" pitchFamily="18" charset="2"/>
              <a:buChar char=""/>
            </a:pPr>
            <a:r>
              <a:rPr lang="en-US" altLang="en-US">
                <a:solidFill>
                  <a:schemeClr val="bg1"/>
                </a:solidFill>
                <a:latin typeface="Calibri" panose="020F0502020204030204" pitchFamily="34" charset="0"/>
              </a:rPr>
              <a:t>Reduction:	77 % in 50 years</a:t>
            </a:r>
          </a:p>
          <a:p>
            <a:pPr marL="547688" indent="-411163">
              <a:buClr>
                <a:srgbClr val="000000"/>
              </a:buClr>
              <a:buFont typeface="Wingdings 2" panose="05020102010507070707" pitchFamily="18" charset="2"/>
              <a:buChar char=""/>
            </a:pPr>
            <a:r>
              <a:rPr lang="en-US" altLang="en-US">
                <a:solidFill>
                  <a:srgbClr val="7030A0"/>
                </a:solidFill>
                <a:latin typeface="Calibri" panose="020F0502020204030204" pitchFamily="34" charset="0"/>
              </a:rPr>
              <a:t>Critical limit 1,000 cubic meters per person per annum </a:t>
            </a:r>
          </a:p>
          <a:p>
            <a:pPr marL="547688" indent="-411163">
              <a:buClr>
                <a:srgbClr val="000000"/>
              </a:buClr>
              <a:buFont typeface="Wingdings 2" panose="05020102010507070707" pitchFamily="18" charset="2"/>
              <a:buChar char=""/>
            </a:pPr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8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Lack of Rainfall (or precipitation): </a:t>
            </a:r>
          </a:p>
          <a:p>
            <a:r>
              <a:rPr lang="en-GB" b="1" dirty="0"/>
              <a:t>Dry Season</a:t>
            </a:r>
          </a:p>
          <a:p>
            <a:r>
              <a:rPr lang="en-GB" b="1" dirty="0"/>
              <a:t>Surface water flow (streams and Rivers)</a:t>
            </a:r>
          </a:p>
          <a:p>
            <a:r>
              <a:rPr lang="en-GB" b="1" dirty="0"/>
              <a:t>Deforestation</a:t>
            </a:r>
          </a:p>
          <a:p>
            <a:r>
              <a:rPr lang="en-GB" b="1" dirty="0"/>
              <a:t>Global warming</a:t>
            </a:r>
          </a:p>
          <a:p>
            <a:endParaRPr lang="en-US" dirty="0"/>
          </a:p>
        </p:txBody>
      </p:sp>
      <p:pic>
        <p:nvPicPr>
          <p:cNvPr id="1026" name="Picture 2" descr="http://i.dawn.com/large/2015/06/557e773c5ec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928" y="2556932"/>
            <a:ext cx="3834670" cy="315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39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7" name="Picture 5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1" t="28163" r="3899" b="-4094"/>
          <a:stretch>
            <a:fillRect/>
          </a:stretch>
        </p:blipFill>
        <p:spPr bwMode="auto">
          <a:xfrm>
            <a:off x="7443989" y="4005293"/>
            <a:ext cx="2179436" cy="17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9" name="Picture 7" descr="r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989" y="1625261"/>
            <a:ext cx="1871663" cy="16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43" name="Text Box 11"/>
          <p:cNvSpPr txBox="1">
            <a:spLocks noChangeArrowheads="1"/>
          </p:cNvSpPr>
          <p:nvPr/>
        </p:nvSpPr>
        <p:spPr bwMode="grayWhite">
          <a:xfrm>
            <a:off x="2855913" y="3348683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ea typeface="SimSun" panose="02010600030101010101" pitchFamily="2" charset="-122"/>
              </a:rPr>
              <a:t>Over mining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grayWhite">
          <a:xfrm>
            <a:off x="3071814" y="5761123"/>
            <a:ext cx="21605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Overgrazing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grayWhite">
          <a:xfrm>
            <a:off x="6959601" y="3438836"/>
            <a:ext cx="3095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Population increasing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grayWhite">
          <a:xfrm>
            <a:off x="7175501" y="5709611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Cutting Irregularly</a:t>
            </a:r>
            <a:endParaRPr lang="en-US" altLang="zh-CN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5249" name="Rectangle 17"/>
          <p:cNvSpPr>
            <a:spLocks noChangeArrowheads="1"/>
          </p:cNvSpPr>
          <p:nvPr/>
        </p:nvSpPr>
        <p:spPr bwMode="grayWhite">
          <a:xfrm>
            <a:off x="982172" y="869168"/>
            <a:ext cx="2784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en-US" altLang="zh-CN" sz="2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Human factors</a:t>
            </a:r>
            <a:endParaRPr lang="zh-CN" altLang="en-US" sz="28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95258" name="Picture 26" descr="采矿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8"/>
          <a:stretch>
            <a:fillRect/>
          </a:stretch>
        </p:blipFill>
        <p:spPr>
          <a:xfrm>
            <a:off x="2664470" y="1676722"/>
            <a:ext cx="1905000" cy="1584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54" name="Picture 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8758" y="4005293"/>
            <a:ext cx="2303462" cy="176432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8053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mdash; Fil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40" y="497465"/>
            <a:ext cx="7579890" cy="159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3103473"/>
            <a:ext cx="9613861" cy="35993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GB" sz="3200" b="1" dirty="0"/>
              <a:t>Diminished crop growth or yield productions and carrying capacity for livestock</a:t>
            </a:r>
            <a:endParaRPr lang="en-US" sz="3200" b="1" dirty="0"/>
          </a:p>
          <a:p>
            <a:pPr lvl="0"/>
            <a:r>
              <a:rPr lang="en-GB" sz="3200" b="1" dirty="0"/>
              <a:t>Food Shortage and Famine due to lack of water for irrigation</a:t>
            </a:r>
            <a:endParaRPr lang="en-US" sz="3200" b="1" dirty="0"/>
          </a:p>
          <a:p>
            <a:pPr lvl="0"/>
            <a:r>
              <a:rPr lang="en-GB" sz="3200" b="1" dirty="0"/>
              <a:t>Desertification</a:t>
            </a:r>
            <a:endParaRPr lang="en-US" sz="3200" b="1" dirty="0"/>
          </a:p>
          <a:p>
            <a:pPr lvl="0"/>
            <a:r>
              <a:rPr lang="en-GB" sz="3200" b="1" dirty="0"/>
              <a:t>Habitat damage, affecting both terrestrial and aquatic wildlife</a:t>
            </a:r>
            <a:endParaRPr lang="en-US" sz="3200" b="1" dirty="0"/>
          </a:p>
          <a:p>
            <a:pPr lvl="0"/>
            <a:r>
              <a:rPr lang="en-GB" sz="3200" b="1" dirty="0"/>
              <a:t>Hunger, drought provides too little water to support food crops.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8727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</TotalTime>
  <Words>392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Berlin</vt:lpstr>
      <vt:lpstr>PowerPoint Presentation</vt:lpstr>
      <vt:lpstr>DROUGHT General Science &amp; Ability</vt:lpstr>
      <vt:lpstr>What will be studied in this lecture.</vt:lpstr>
      <vt:lpstr>Definition</vt:lpstr>
      <vt:lpstr>Drought is…</vt:lpstr>
      <vt:lpstr>Freshwater availability scenario (Per person)</vt:lpstr>
      <vt:lpstr>Causes</vt:lpstr>
      <vt:lpstr>PowerPoint Presentation</vt:lpstr>
      <vt:lpstr>Effects</vt:lpstr>
      <vt:lpstr>Effects</vt:lpstr>
      <vt:lpstr>Effects</vt:lpstr>
      <vt:lpstr>Strategies to manage droughts</vt:lpstr>
      <vt:lpstr>Strategies</vt:lpstr>
      <vt:lpstr>Reduce poverty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</dc:title>
  <dc:creator>Mian Shafiq</dc:creator>
  <cp:lastModifiedBy>waqas ahmad</cp:lastModifiedBy>
  <cp:revision>14</cp:revision>
  <dcterms:created xsi:type="dcterms:W3CDTF">2016-03-17T05:59:22Z</dcterms:created>
  <dcterms:modified xsi:type="dcterms:W3CDTF">2020-02-29T05:02:30Z</dcterms:modified>
</cp:coreProperties>
</file>