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notesMasterIdLst>
    <p:notesMasterId r:id="rId18"/>
  </p:notesMasterIdLst>
  <p:sldIdLst>
    <p:sldId id="256" r:id="rId2"/>
    <p:sldId id="257" r:id="rId3"/>
    <p:sldId id="272" r:id="rId4"/>
    <p:sldId id="273" r:id="rId5"/>
    <p:sldId id="258" r:id="rId6"/>
    <p:sldId id="280" r:id="rId7"/>
    <p:sldId id="259" r:id="rId8"/>
    <p:sldId id="261" r:id="rId9"/>
    <p:sldId id="263" r:id="rId10"/>
    <p:sldId id="275" r:id="rId11"/>
    <p:sldId id="292" r:id="rId12"/>
    <p:sldId id="281" r:id="rId13"/>
    <p:sldId id="282" r:id="rId14"/>
    <p:sldId id="294" r:id="rId15"/>
    <p:sldId id="295" r:id="rId16"/>
    <p:sldId id="293"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notesMaster" Target="notesMasters/notesMaster1.xml" /><Relationship Id="rId3" Type="http://schemas.openxmlformats.org/officeDocument/2006/relationships/slide" Target="slides/slide2.xml" /><Relationship Id="rId21"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5C620D-D13B-4C0A-A9DC-0EE70EA48FFA}" type="datetimeFigureOut">
              <a:rPr lang="en-US" smtClean="0"/>
              <a:pPr/>
              <a:t>4/21/2020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BC21A7-0F31-4539-ACE7-5B7DA0201A1E}" type="slidenum">
              <a:rPr lang="en-US" smtClean="0"/>
              <a:pPr/>
              <a:t>‹#›</a:t>
            </a:fld>
            <a:endParaRPr lang="en-US"/>
          </a:p>
        </p:txBody>
      </p:sp>
    </p:spTree>
    <p:extLst>
      <p:ext uri="{BB962C8B-B14F-4D97-AF65-F5344CB8AC3E}">
        <p14:creationId xmlns:p14="http://schemas.microsoft.com/office/powerpoint/2010/main" val="4069693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9993D4B-60FE-46EF-B1ED-C081D1153BFD}" type="slidenum">
              <a:rPr lang="en-US" altLang="en-US"/>
              <a:pPr eaLnBrk="1" hangingPunct="1"/>
              <a:t>12</a:t>
            </a:fld>
            <a:endParaRPr lang="en-US" altLang="en-US"/>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To understand how pesticides might impact the environment, we have to look at how they move from the application site to other sensitive areas.</a:t>
            </a:r>
          </a:p>
          <a:p>
            <a:pPr eaLnBrk="1" hangingPunct="1"/>
            <a:r>
              <a:rPr lang="en-US" altLang="en-US">
                <a:latin typeface="Arial" panose="020B0604020202020204" pitchFamily="34" charset="0"/>
              </a:rPr>
              <a:t>We’ll look at each of these pathways in detail. The major pathways are through air as vapors, dust or spray droplets, through surface water or soil water, or through plant or animal tissues removed from the application area.</a:t>
            </a:r>
          </a:p>
        </p:txBody>
      </p:sp>
    </p:spTree>
    <p:extLst>
      <p:ext uri="{BB962C8B-B14F-4D97-AF65-F5344CB8AC3E}">
        <p14:creationId xmlns:p14="http://schemas.microsoft.com/office/powerpoint/2010/main" val="17206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2C56DE5-6AFA-43A2-B529-95F33CEA14B3}" type="slidenum">
              <a:rPr lang="en-US" altLang="en-US"/>
              <a:pPr eaLnBrk="1" hangingPunct="1"/>
              <a:t>13</a:t>
            </a:fld>
            <a:endParaRPr lang="en-US" altLang="en-US"/>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Consider the possibility of sensitive sites that may be adjacent or near your application site.  Protect people and take special care when applying near children or places where there might be elderly or ill people. Consider locations that are inhabited by sensitive plants, animals, fish, or insects. Be careful when applying near yards and people’s gardens.  Don’t contaminate adjacent crops. When making applications indoors, consider exposures to people and animals. Ventilation may be required. Know if there are listed endangered or threatened species in the vicinity of the application site.</a:t>
            </a:r>
          </a:p>
        </p:txBody>
      </p:sp>
    </p:spTree>
    <p:extLst>
      <p:ext uri="{BB962C8B-B14F-4D97-AF65-F5344CB8AC3E}">
        <p14:creationId xmlns:p14="http://schemas.microsoft.com/office/powerpoint/2010/main" val="31340982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748321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735442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9787970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543616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2454937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4/21/2020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0184016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4/21/2020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2145924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8369792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4/21/2020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28874557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8" name="Slide Number Placeholder 7"/>
          <p:cNvSpPr>
            <a:spLocks noGrp="1"/>
          </p:cNvSpPr>
          <p:nvPr>
            <p:ph type="sldNum" sz="quarter" idx="12"/>
          </p:nvPr>
        </p:nvSpPr>
        <p:spPr>
          <a:xfrm>
            <a:off x="6553200" y="6248400"/>
            <a:ext cx="1905000" cy="457200"/>
          </a:xfrm>
        </p:spPr>
        <p:txBody>
          <a:bodyPr/>
          <a:lstStyle>
            <a:lvl1pPr>
              <a:defRPr/>
            </a:lvl1pPr>
          </a:lstStyle>
          <a:p>
            <a:fld id="{0DA5FF90-1050-498B-B324-4AB237744DBA}" type="slidenum">
              <a:rPr lang="en-US" altLang="en-US"/>
              <a:pPr/>
              <a:t>‹#›</a:t>
            </a:fld>
            <a:endParaRPr lang="en-US" altLang="en-US"/>
          </a:p>
        </p:txBody>
      </p:sp>
    </p:spTree>
    <p:extLst>
      <p:ext uri="{BB962C8B-B14F-4D97-AF65-F5344CB8AC3E}">
        <p14:creationId xmlns:p14="http://schemas.microsoft.com/office/powerpoint/2010/main" val="27980469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C29E265A-70B8-405A-959B-FDC9F724F4E3}" type="slidenum">
              <a:rPr lang="en-US" altLang="en-US"/>
              <a:pPr/>
              <a:t>‹#›</a:t>
            </a:fld>
            <a:endParaRPr lang="en-US" altLang="en-US"/>
          </a:p>
        </p:txBody>
      </p:sp>
    </p:spTree>
    <p:extLst>
      <p:ext uri="{BB962C8B-B14F-4D97-AF65-F5344CB8AC3E}">
        <p14:creationId xmlns:p14="http://schemas.microsoft.com/office/powerpoint/2010/main" val="519054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2408126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27749CC1-F13F-476E-A0D2-8C830B15D37E}" type="slidenum">
              <a:rPr lang="en-US" altLang="en-US"/>
              <a:pPr/>
              <a:t>‹#›</a:t>
            </a:fld>
            <a:endParaRPr lang="en-US" altLang="en-US"/>
          </a:p>
        </p:txBody>
      </p:sp>
    </p:spTree>
    <p:extLst>
      <p:ext uri="{BB962C8B-B14F-4D97-AF65-F5344CB8AC3E}">
        <p14:creationId xmlns:p14="http://schemas.microsoft.com/office/powerpoint/2010/main" val="4468447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a:t>Click to edit Master title style</a:t>
            </a:r>
          </a:p>
        </p:txBody>
      </p:sp>
      <p:sp>
        <p:nvSpPr>
          <p:cNvPr id="3" name="Content Placeholder 2"/>
          <p:cNvSpPr>
            <a:spLocks noGrp="1"/>
          </p:cNvSpPr>
          <p:nvPr>
            <p:ph sz="quarter" idx="1"/>
          </p:nvPr>
        </p:nvSpPr>
        <p:spPr>
          <a:xfrm>
            <a:off x="6858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858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8" name="Footer Placeholder 7"/>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9" name="Slide Number Placeholder 8"/>
          <p:cNvSpPr>
            <a:spLocks noGrp="1"/>
          </p:cNvSpPr>
          <p:nvPr>
            <p:ph type="sldNum" sz="quarter" idx="12"/>
          </p:nvPr>
        </p:nvSpPr>
        <p:spPr>
          <a:xfrm>
            <a:off x="6553200" y="6248400"/>
            <a:ext cx="1905000" cy="457200"/>
          </a:xfrm>
        </p:spPr>
        <p:txBody>
          <a:bodyPr/>
          <a:lstStyle>
            <a:lvl1pPr>
              <a:defRPr/>
            </a:lvl1pPr>
          </a:lstStyle>
          <a:p>
            <a:fld id="{A7188181-10DC-4FD7-A7B6-9E752ADEFD06}" type="slidenum">
              <a:rPr lang="en-US" altLang="en-US"/>
              <a:pPr/>
              <a:t>‹#›</a:t>
            </a:fld>
            <a:endParaRPr lang="en-US" altLang="en-US"/>
          </a:p>
        </p:txBody>
      </p:sp>
    </p:spTree>
    <p:extLst>
      <p:ext uri="{BB962C8B-B14F-4D97-AF65-F5344CB8AC3E}">
        <p14:creationId xmlns:p14="http://schemas.microsoft.com/office/powerpoint/2010/main" val="2802157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328092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722833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4/21/2020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145046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4/21/2020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524739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4/21/2020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307534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037283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439551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slideLayout" Target="../slideLayouts/slideLayout18.xml" /><Relationship Id="rId3" Type="http://schemas.openxmlformats.org/officeDocument/2006/relationships/slideLayout" Target="../slideLayouts/slideLayout3.xml" /><Relationship Id="rId21" Type="http://schemas.openxmlformats.org/officeDocument/2006/relationships/slideLayout" Target="../slideLayouts/slideLayout21.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20" Type="http://schemas.openxmlformats.org/officeDocument/2006/relationships/slideLayout" Target="../slideLayouts/slideLayout20.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23" Type="http://schemas.openxmlformats.org/officeDocument/2006/relationships/image" Target="../media/image1.png" /><Relationship Id="rId10" Type="http://schemas.openxmlformats.org/officeDocument/2006/relationships/slideLayout" Target="../slideLayouts/slideLayout10.xml" /><Relationship Id="rId19" Type="http://schemas.openxmlformats.org/officeDocument/2006/relationships/slideLayout" Target="../slideLayouts/slideLayout19.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 Id="rId2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4/21/2020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137648935"/>
      </p:ext>
    </p:extLst>
  </p:cSld>
  <p:clrMap bg1="dk1" tx1="lt1" bg2="dk2" tx2="lt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 id="2147483755" r:id="rId15"/>
    <p:sldLayoutId id="2147483756" r:id="rId16"/>
    <p:sldLayoutId id="2147483757" r:id="rId17"/>
    <p:sldLayoutId id="2147483758" r:id="rId18"/>
    <p:sldLayoutId id="2147483759" r:id="rId19"/>
    <p:sldLayoutId id="2147483760" r:id="rId20"/>
    <p:sldLayoutId id="2147483761" r:id="rId21"/>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image" Target="../media/image8.jpeg" /><Relationship Id="rId2" Type="http://schemas.openxmlformats.org/officeDocument/2006/relationships/image" Target="../media/image7.jpeg" /><Relationship Id="rId1" Type="http://schemas.openxmlformats.org/officeDocument/2006/relationships/slideLayout" Target="../slideLayouts/slideLayout21.xml" /><Relationship Id="rId6" Type="http://schemas.openxmlformats.org/officeDocument/2006/relationships/image" Target="../media/image11.jpeg" /><Relationship Id="rId5" Type="http://schemas.openxmlformats.org/officeDocument/2006/relationships/image" Target="../media/image10.jpeg" /><Relationship Id="rId4" Type="http://schemas.openxmlformats.org/officeDocument/2006/relationships/image" Target="../media/image9.jpeg"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xml" /><Relationship Id="rId2" Type="http://schemas.openxmlformats.org/officeDocument/2006/relationships/slideLayout" Target="../slideLayouts/slideLayout2.xml" /><Relationship Id="rId1" Type="http://schemas.openxmlformats.org/officeDocument/2006/relationships/tags" Target="../tags/tag1.xml" /><Relationship Id="rId5" Type="http://schemas.openxmlformats.org/officeDocument/2006/relationships/image" Target="../media/image13.jpeg" /><Relationship Id="rId4" Type="http://schemas.openxmlformats.org/officeDocument/2006/relationships/image" Target="../media/image12.jpeg" /></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2.xml" /><Relationship Id="rId2" Type="http://schemas.openxmlformats.org/officeDocument/2006/relationships/slideLayout" Target="../slideLayouts/slideLayout20.xml" /><Relationship Id="rId1" Type="http://schemas.openxmlformats.org/officeDocument/2006/relationships/tags" Target="../tags/tag2.xml" /><Relationship Id="rId5" Type="http://schemas.openxmlformats.org/officeDocument/2006/relationships/image" Target="../media/image15.jpeg" /><Relationship Id="rId4" Type="http://schemas.openxmlformats.org/officeDocument/2006/relationships/image" Target="../media/image14.jpeg"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3" Type="http://schemas.openxmlformats.org/officeDocument/2006/relationships/image" Target="../media/image6.wmf" /><Relationship Id="rId2" Type="http://schemas.openxmlformats.org/officeDocument/2006/relationships/image" Target="../media/image5.gif" /><Relationship Id="rId1" Type="http://schemas.openxmlformats.org/officeDocument/2006/relationships/slideLayout" Target="../slideLayouts/slideLayout18.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 y="2693987"/>
            <a:ext cx="7772400" cy="1470025"/>
          </a:xfrm>
        </p:spPr>
        <p:txBody>
          <a:bodyPr anchor="ctr"/>
          <a:lstStyle/>
          <a:p>
            <a:pPr algn="ctr"/>
            <a:r>
              <a:rPr lang="en-US" altLang="en-US" sz="7200" b="1" dirty="0"/>
              <a:t>Pesticides</a:t>
            </a:r>
          </a:p>
        </p:txBody>
      </p:sp>
      <p:sp>
        <p:nvSpPr>
          <p:cNvPr id="4" name="Rectangle 2"/>
          <p:cNvSpPr txBox="1">
            <a:spLocks noChangeArrowheads="1"/>
          </p:cNvSpPr>
          <p:nvPr/>
        </p:nvSpPr>
        <p:spPr bwMode="auto">
          <a:xfrm>
            <a:off x="2302765" y="3912356"/>
            <a:ext cx="6612635" cy="1105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endParaRPr lang="en-US" altLang="en-US" sz="2400" b="1" dirty="0">
              <a:solidFill>
                <a:schemeClr val="tx1"/>
              </a:solidFill>
            </a:endParaRPr>
          </a:p>
          <a:p>
            <a:pPr algn="r"/>
            <a:r>
              <a:rPr lang="en-US" altLang="en-US" sz="2400" b="1" dirty="0">
                <a:solidFill>
                  <a:schemeClr val="tx1"/>
                </a:solidFill>
              </a:rPr>
              <a:t>General Science and Ability</a:t>
            </a:r>
          </a:p>
          <a:p>
            <a:pPr algn="r"/>
            <a:r>
              <a:rPr lang="en-US" altLang="en-US" sz="2400" b="1" dirty="0">
                <a:solidFill>
                  <a:schemeClr val="tx1"/>
                </a:solidFill>
              </a:rPr>
              <a:t>For CSS and PMS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sz="quarter"/>
          </p:nvPr>
        </p:nvSpPr>
        <p:spPr/>
        <p:txBody>
          <a:bodyPr/>
          <a:lstStyle/>
          <a:p>
            <a:r>
              <a:rPr lang="en-US" altLang="en-US" sz="3200"/>
              <a:t>Agriculture Pesticide Applications</a:t>
            </a:r>
          </a:p>
        </p:txBody>
      </p:sp>
      <p:pic>
        <p:nvPicPr>
          <p:cNvPr id="229392" name="Picture 16"/>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1262063" y="1841500"/>
            <a:ext cx="2301875" cy="1454150"/>
          </a:xfrm>
          <a:noFill/>
          <a:ln/>
        </p:spPr>
      </p:pic>
      <p:pic>
        <p:nvPicPr>
          <p:cNvPr id="229394" name="Picture 18"/>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6327775" y="1762125"/>
            <a:ext cx="1897063" cy="1230313"/>
          </a:xfrm>
          <a:noFill/>
          <a:ln/>
        </p:spPr>
      </p:pic>
      <p:pic>
        <p:nvPicPr>
          <p:cNvPr id="229396" name="Picture 20"/>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1204913" y="3830638"/>
            <a:ext cx="2057400" cy="1987550"/>
          </a:xfrm>
          <a:noFill/>
          <a:ln/>
        </p:spPr>
      </p:pic>
      <p:pic>
        <p:nvPicPr>
          <p:cNvPr id="229398" name="Picture 22"/>
          <p:cNvPicPr>
            <a:picLocks noGrp="1" noChangeAspect="1" noChangeArrowheads="1"/>
          </p:cNvPicPr>
          <p:nvPr>
            <p:ph sz="quarter" idx="4"/>
          </p:nvPr>
        </p:nvPicPr>
        <p:blipFill>
          <a:blip r:embed="rId5">
            <a:extLst>
              <a:ext uri="{28A0092B-C50C-407E-A947-70E740481C1C}">
                <a14:useLocalDpi xmlns:a14="http://schemas.microsoft.com/office/drawing/2010/main" val="0"/>
              </a:ext>
            </a:extLst>
          </a:blip>
          <a:srcRect/>
          <a:stretch>
            <a:fillRect/>
          </a:stretch>
        </p:blipFill>
        <p:spPr>
          <a:xfrm>
            <a:off x="6237288" y="4310063"/>
            <a:ext cx="2185987" cy="1558925"/>
          </a:xfrm>
          <a:noFill/>
          <a:ln/>
        </p:spPr>
      </p:pic>
      <p:pic>
        <p:nvPicPr>
          <p:cNvPr id="229400" name="Picture 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33800" y="2339975"/>
            <a:ext cx="2400300" cy="226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9401" name="Text Box 25"/>
          <p:cNvSpPr txBox="1">
            <a:spLocks noChangeArrowheads="1"/>
          </p:cNvSpPr>
          <p:nvPr/>
        </p:nvSpPr>
        <p:spPr bwMode="auto">
          <a:xfrm>
            <a:off x="1219200" y="3289300"/>
            <a:ext cx="203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Aerial</a:t>
            </a:r>
          </a:p>
        </p:txBody>
      </p:sp>
      <p:sp>
        <p:nvSpPr>
          <p:cNvPr id="229402" name="Text Box 26"/>
          <p:cNvSpPr txBox="1">
            <a:spLocks noChangeArrowheads="1"/>
          </p:cNvSpPr>
          <p:nvPr/>
        </p:nvSpPr>
        <p:spPr bwMode="auto">
          <a:xfrm>
            <a:off x="1219200" y="6032500"/>
            <a:ext cx="1917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Air blast sprayer</a:t>
            </a:r>
          </a:p>
        </p:txBody>
      </p:sp>
      <p:sp>
        <p:nvSpPr>
          <p:cNvPr id="229403" name="Text Box 27"/>
          <p:cNvSpPr txBox="1">
            <a:spLocks noChangeArrowheads="1"/>
          </p:cNvSpPr>
          <p:nvPr/>
        </p:nvSpPr>
        <p:spPr bwMode="auto">
          <a:xfrm>
            <a:off x="3860800" y="4699000"/>
            <a:ext cx="2311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Enclosed cab</a:t>
            </a:r>
          </a:p>
        </p:txBody>
      </p:sp>
      <p:sp>
        <p:nvSpPr>
          <p:cNvPr id="229404" name="Text Box 28"/>
          <p:cNvSpPr txBox="1">
            <a:spLocks noChangeArrowheads="1"/>
          </p:cNvSpPr>
          <p:nvPr/>
        </p:nvSpPr>
        <p:spPr bwMode="auto">
          <a:xfrm>
            <a:off x="6184900" y="5969000"/>
            <a:ext cx="2197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Backpack wand</a:t>
            </a:r>
          </a:p>
        </p:txBody>
      </p:sp>
      <p:sp>
        <p:nvSpPr>
          <p:cNvPr id="229405" name="Text Box 29"/>
          <p:cNvSpPr txBox="1">
            <a:spLocks noChangeArrowheads="1"/>
          </p:cNvSpPr>
          <p:nvPr/>
        </p:nvSpPr>
        <p:spPr bwMode="auto">
          <a:xfrm>
            <a:off x="6311900" y="3060700"/>
            <a:ext cx="1854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Boom sprayer</a:t>
            </a:r>
          </a:p>
        </p:txBody>
      </p:sp>
    </p:spTree>
    <p:extLst>
      <p:ext uri="{BB962C8B-B14F-4D97-AF65-F5344CB8AC3E}">
        <p14:creationId xmlns:p14="http://schemas.microsoft.com/office/powerpoint/2010/main" val="2748897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sz="4000"/>
              <a:t>Pathways of pesticide movement</a:t>
            </a:r>
          </a:p>
        </p:txBody>
      </p:sp>
      <p:sp>
        <p:nvSpPr>
          <p:cNvPr id="6147" name="Rectangle 3"/>
          <p:cNvSpPr>
            <a:spLocks noGrp="1" noChangeArrowheads="1"/>
          </p:cNvSpPr>
          <p:nvPr>
            <p:ph idx="1"/>
          </p:nvPr>
        </p:nvSpPr>
        <p:spPr/>
        <p:txBody>
          <a:bodyPr/>
          <a:lstStyle/>
          <a:p>
            <a:r>
              <a:rPr lang="en-US" altLang="en-US"/>
              <a:t>Runoff</a:t>
            </a:r>
          </a:p>
          <a:p>
            <a:r>
              <a:rPr lang="en-US" altLang="en-US"/>
              <a:t>Chemical degradation</a:t>
            </a:r>
          </a:p>
          <a:p>
            <a:r>
              <a:rPr lang="en-US" altLang="en-US"/>
              <a:t>Volatilize (gas vapor)</a:t>
            </a:r>
          </a:p>
          <a:p>
            <a:r>
              <a:rPr lang="en-US" altLang="en-US"/>
              <a:t>Leaching and breakdown in soil</a:t>
            </a:r>
          </a:p>
          <a:p>
            <a:r>
              <a:rPr lang="en-US" altLang="en-US"/>
              <a:t>Leaching and degradation by microbes</a:t>
            </a:r>
          </a:p>
          <a:p>
            <a:r>
              <a:rPr lang="en-US" altLang="en-US"/>
              <a:t>Photo degradation (sun)</a:t>
            </a:r>
          </a:p>
          <a:p>
            <a:endParaRPr lang="en-US" altLang="en-US"/>
          </a:p>
        </p:txBody>
      </p:sp>
    </p:spTree>
    <p:extLst>
      <p:ext uri="{BB962C8B-B14F-4D97-AF65-F5344CB8AC3E}">
        <p14:creationId xmlns:p14="http://schemas.microsoft.com/office/powerpoint/2010/main" val="2623892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6147">
                                            <p:txEl>
                                              <p:pRg st="0" end="0"/>
                                            </p:txEl>
                                          </p:spTgt>
                                        </p:tgtEl>
                                        <p:attrNameLst>
                                          <p:attrName>ppt_c</p:attrName>
                                        </p:attrNameLst>
                                      </p:cBhvr>
                                      <p:to>
                                        <a:schemeClr val="bg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6147">
                                            <p:txEl>
                                              <p:pRg st="1" end="1"/>
                                            </p:txEl>
                                          </p:spTgt>
                                        </p:tgtEl>
                                        <p:attrNameLst>
                                          <p:attrName>ppt_c</p:attrName>
                                        </p:attrNameLst>
                                      </p:cBhvr>
                                      <p:to>
                                        <a:schemeClr val="bg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6147">
                                            <p:txEl>
                                              <p:pRg st="2" end="2"/>
                                            </p:txEl>
                                          </p:spTgt>
                                        </p:tgtEl>
                                        <p:attrNameLst>
                                          <p:attrName>ppt_c</p:attrName>
                                        </p:attrNameLst>
                                      </p:cBhvr>
                                      <p:to>
                                        <a:schemeClr val="bg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6147">
                                            <p:txEl>
                                              <p:pRg st="3" end="3"/>
                                            </p:txEl>
                                          </p:spTgt>
                                        </p:tgtEl>
                                        <p:attrNameLst>
                                          <p:attrName>ppt_c</p:attrName>
                                        </p:attrNameLst>
                                      </p:cBhvr>
                                      <p:to>
                                        <a:schemeClr val="bg2"/>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6147">
                                            <p:txEl>
                                              <p:pRg st="4" end="4"/>
                                            </p:txEl>
                                          </p:spTgt>
                                        </p:tgtEl>
                                        <p:attrNameLst>
                                          <p:attrName>ppt_c</p:attrName>
                                        </p:attrNameLst>
                                      </p:cBhvr>
                                      <p:to>
                                        <a:schemeClr val="bg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6147">
                                            <p:txEl>
                                              <p:pRg st="5" end="5"/>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a:t>Pesticide Movement</a:t>
            </a:r>
          </a:p>
        </p:txBody>
      </p:sp>
      <p:sp>
        <p:nvSpPr>
          <p:cNvPr id="198659" name="Rectangle 3"/>
          <p:cNvSpPr>
            <a:spLocks noGrp="1" noChangeArrowheads="1"/>
          </p:cNvSpPr>
          <p:nvPr>
            <p:ph idx="1"/>
          </p:nvPr>
        </p:nvSpPr>
        <p:spPr>
          <a:xfrm>
            <a:off x="350195" y="1959769"/>
            <a:ext cx="8077200" cy="5029200"/>
          </a:xfrm>
        </p:spPr>
        <p:txBody>
          <a:bodyPr/>
          <a:lstStyle/>
          <a:p>
            <a:pPr eaLnBrk="1" hangingPunct="1">
              <a:lnSpc>
                <a:spcPct val="90000"/>
              </a:lnSpc>
              <a:spcAft>
                <a:spcPct val="45000"/>
              </a:spcAft>
            </a:pPr>
            <a:r>
              <a:rPr lang="en-US" altLang="en-US"/>
              <a:t>By </a:t>
            </a:r>
            <a:r>
              <a:rPr lang="en-US" altLang="en-US">
                <a:solidFill>
                  <a:schemeClr val="accent2"/>
                </a:solidFill>
              </a:rPr>
              <a:t>air</a:t>
            </a:r>
          </a:p>
          <a:p>
            <a:pPr lvl="1" eaLnBrk="1" hangingPunct="1">
              <a:lnSpc>
                <a:spcPct val="90000"/>
              </a:lnSpc>
              <a:spcAft>
                <a:spcPct val="45000"/>
              </a:spcAft>
            </a:pPr>
            <a:r>
              <a:rPr lang="en-US" altLang="en-US" sz="2800"/>
              <a:t>Vapor, particle, spray drift</a:t>
            </a:r>
          </a:p>
          <a:p>
            <a:pPr eaLnBrk="1" hangingPunct="1">
              <a:lnSpc>
                <a:spcPct val="90000"/>
              </a:lnSpc>
              <a:spcAft>
                <a:spcPct val="45000"/>
              </a:spcAft>
            </a:pPr>
            <a:r>
              <a:rPr lang="en-US" altLang="en-US"/>
              <a:t>By </a:t>
            </a:r>
            <a:r>
              <a:rPr lang="en-US" altLang="en-US">
                <a:solidFill>
                  <a:schemeClr val="accent2"/>
                </a:solidFill>
              </a:rPr>
              <a:t>water</a:t>
            </a:r>
          </a:p>
          <a:p>
            <a:pPr lvl="1" eaLnBrk="1" hangingPunct="1">
              <a:lnSpc>
                <a:spcPct val="90000"/>
              </a:lnSpc>
              <a:spcAft>
                <a:spcPct val="45000"/>
              </a:spcAft>
            </a:pPr>
            <a:r>
              <a:rPr lang="en-US" altLang="en-US" sz="2800"/>
              <a:t>Surface runoff</a:t>
            </a:r>
          </a:p>
          <a:p>
            <a:pPr lvl="1" eaLnBrk="1" hangingPunct="1">
              <a:lnSpc>
                <a:spcPct val="90000"/>
              </a:lnSpc>
              <a:spcAft>
                <a:spcPct val="45000"/>
              </a:spcAft>
            </a:pPr>
            <a:r>
              <a:rPr lang="en-US" altLang="en-US" sz="2800"/>
              <a:t>Movement through soil</a:t>
            </a:r>
          </a:p>
          <a:p>
            <a:pPr eaLnBrk="1" hangingPunct="1">
              <a:lnSpc>
                <a:spcPct val="90000"/>
              </a:lnSpc>
              <a:spcAft>
                <a:spcPct val="45000"/>
              </a:spcAft>
            </a:pPr>
            <a:r>
              <a:rPr lang="en-US" altLang="en-US"/>
              <a:t>By </a:t>
            </a:r>
            <a:r>
              <a:rPr lang="en-US" altLang="en-US">
                <a:solidFill>
                  <a:schemeClr val="accent2"/>
                </a:solidFill>
              </a:rPr>
              <a:t>other objects</a:t>
            </a:r>
          </a:p>
          <a:p>
            <a:pPr lvl="1" eaLnBrk="1" hangingPunct="1">
              <a:lnSpc>
                <a:spcPct val="90000"/>
              </a:lnSpc>
              <a:spcAft>
                <a:spcPct val="45000"/>
              </a:spcAft>
            </a:pPr>
            <a:r>
              <a:rPr lang="en-US" altLang="en-US" sz="2800"/>
              <a:t>Residues on plants and animals</a:t>
            </a:r>
          </a:p>
        </p:txBody>
      </p:sp>
      <p:pic>
        <p:nvPicPr>
          <p:cNvPr id="198662" name="Picture 6" descr="adwho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84850" y="4393406"/>
            <a:ext cx="2895600" cy="1938338"/>
          </a:xfrm>
          <a:prstGeom prst="rect">
            <a:avLst/>
          </a:prstGeom>
          <a:noFill/>
          <a:ln w="28575">
            <a:solidFill>
              <a:schemeClr val="tx2"/>
            </a:solidFill>
            <a:miter lim="800000"/>
            <a:headEnd/>
            <a:tailEnd/>
          </a:ln>
          <a:extLst>
            <a:ext uri="{909E8E84-426E-40DD-AFC4-6F175D3DCCD1}">
              <a14:hiddenFill xmlns:a14="http://schemas.microsoft.com/office/drawing/2010/main">
                <a:solidFill>
                  <a:srgbClr val="FFFFFF"/>
                </a:solidFill>
              </a14:hiddenFill>
            </a:ext>
          </a:extLst>
        </p:spPr>
      </p:pic>
      <p:pic>
        <p:nvPicPr>
          <p:cNvPr id="198663"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78500" y="2431238"/>
            <a:ext cx="2901950" cy="1771650"/>
          </a:xfrm>
          <a:prstGeom prst="rect">
            <a:avLst/>
          </a:prstGeom>
          <a:noFill/>
          <a:ln w="28575">
            <a:solidFill>
              <a:schemeClr val="tx2"/>
            </a:solidFill>
            <a:miter lim="800000"/>
            <a:headEnd/>
            <a:tailEnd/>
          </a:ln>
          <a:extLst>
            <a:ext uri="{909E8E84-426E-40DD-AFC4-6F175D3DCCD1}">
              <a14:hiddenFill xmlns:a14="http://schemas.microsoft.com/office/drawing/2010/main">
                <a:solidFill>
                  <a:srgbClr val="FFFFFF"/>
                </a:solidFill>
              </a14:hiddenFill>
            </a:ext>
          </a:extLst>
        </p:spPr>
      </p:pic>
      <p:sp>
        <p:nvSpPr>
          <p:cNvPr id="19462" name="Text Box 8"/>
          <p:cNvSpPr txBox="1">
            <a:spLocks noChangeArrowheads="1"/>
          </p:cNvSpPr>
          <p:nvPr/>
        </p:nvSpPr>
        <p:spPr bwMode="auto">
          <a:xfrm>
            <a:off x="8223250" y="5440363"/>
            <a:ext cx="5397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solidFill>
                  <a:schemeClr val="bg1"/>
                </a:solidFill>
              </a:rPr>
              <a:t>WSU</a:t>
            </a:r>
          </a:p>
        </p:txBody>
      </p:sp>
    </p:spTree>
    <p:custDataLst>
      <p:tags r:id="rId1"/>
    </p:custDataLst>
    <p:extLst>
      <p:ext uri="{BB962C8B-B14F-4D97-AF65-F5344CB8AC3E}">
        <p14:creationId xmlns:p14="http://schemas.microsoft.com/office/powerpoint/2010/main" val="2558667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86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865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866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865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865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8659">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8662"/>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8659">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865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76200"/>
            <a:ext cx="8229600" cy="1143000"/>
          </a:xfrm>
        </p:spPr>
        <p:txBody>
          <a:bodyPr/>
          <a:lstStyle/>
          <a:p>
            <a:pPr eaLnBrk="1" hangingPunct="1"/>
            <a:r>
              <a:rPr lang="en-US" altLang="en-US"/>
              <a:t>Protect Sensitive Areas</a:t>
            </a:r>
          </a:p>
        </p:txBody>
      </p:sp>
      <p:sp>
        <p:nvSpPr>
          <p:cNvPr id="103427" name="Rectangle 3"/>
          <p:cNvSpPr>
            <a:spLocks noGrp="1" noChangeArrowheads="1"/>
          </p:cNvSpPr>
          <p:nvPr>
            <p:ph type="body" sz="half" idx="1"/>
          </p:nvPr>
        </p:nvSpPr>
        <p:spPr>
          <a:xfrm>
            <a:off x="228600" y="1447800"/>
            <a:ext cx="5181600" cy="5410200"/>
          </a:xfrm>
        </p:spPr>
        <p:txBody>
          <a:bodyPr/>
          <a:lstStyle/>
          <a:p>
            <a:pPr eaLnBrk="1" hangingPunct="1">
              <a:spcAft>
                <a:spcPct val="20000"/>
              </a:spcAft>
            </a:pPr>
            <a:r>
              <a:rPr lang="en-US" altLang="en-US" sz="3000"/>
              <a:t>Schools, playgrounds, parks, hospitals</a:t>
            </a:r>
          </a:p>
          <a:p>
            <a:pPr eaLnBrk="1" hangingPunct="1">
              <a:spcAft>
                <a:spcPct val="20000"/>
              </a:spcAft>
            </a:pPr>
            <a:r>
              <a:rPr lang="en-US" altLang="en-US" sz="3000"/>
              <a:t>Wildlife refuges, bee hives</a:t>
            </a:r>
          </a:p>
          <a:p>
            <a:pPr eaLnBrk="1" hangingPunct="1">
              <a:spcAft>
                <a:spcPct val="20000"/>
              </a:spcAft>
            </a:pPr>
            <a:r>
              <a:rPr lang="en-US" altLang="en-US" sz="3000"/>
              <a:t>Yards, gardens, crop fields</a:t>
            </a:r>
          </a:p>
          <a:p>
            <a:pPr eaLnBrk="1" hangingPunct="1">
              <a:spcAft>
                <a:spcPct val="20000"/>
              </a:spcAft>
            </a:pPr>
            <a:r>
              <a:rPr lang="en-US" altLang="en-US" sz="3000"/>
              <a:t>Indoors:  homes, offices, stores, clinics, restaurants, factories, animal facilities</a:t>
            </a:r>
          </a:p>
          <a:p>
            <a:pPr eaLnBrk="1" hangingPunct="1">
              <a:spcAft>
                <a:spcPct val="20000"/>
              </a:spcAft>
            </a:pPr>
            <a:r>
              <a:rPr lang="en-US" altLang="en-US" sz="3000"/>
              <a:t>Endangered/threatened species and their habitats</a:t>
            </a:r>
          </a:p>
        </p:txBody>
      </p:sp>
      <p:pic>
        <p:nvPicPr>
          <p:cNvPr id="103430" name="Picture 6" descr="MPj02020110000[1]"/>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5638800" y="1327150"/>
            <a:ext cx="3048000" cy="2254250"/>
          </a:xfrm>
          <a:noFill/>
          <a:ln w="28575">
            <a:solidFill>
              <a:schemeClr val="tx2"/>
            </a:solidFill>
            <a:miter lim="800000"/>
            <a:headEnd/>
            <a:tailEnd/>
          </a:ln>
        </p:spPr>
      </p:pic>
      <p:pic>
        <p:nvPicPr>
          <p:cNvPr id="103436" name="Picture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38800" y="3854450"/>
            <a:ext cx="3048000" cy="2393950"/>
          </a:xfrm>
          <a:prstGeom prst="rect">
            <a:avLst/>
          </a:prstGeom>
          <a:noFill/>
          <a:ln w="28575">
            <a:solidFill>
              <a:schemeClr val="tx2"/>
            </a:solidFill>
            <a:miter lim="800000"/>
            <a:headEnd/>
            <a:tailEnd/>
          </a:ln>
          <a:extLst>
            <a:ext uri="{909E8E84-426E-40DD-AFC4-6F175D3DCCD1}">
              <a14:hiddenFill xmlns:a14="http://schemas.microsoft.com/office/drawing/2010/main">
                <a:solidFill>
                  <a:srgbClr val="FFFFFF"/>
                </a:solidFill>
              </a14:hiddenFill>
            </a:ext>
          </a:extLst>
        </p:spPr>
      </p:pic>
      <p:sp>
        <p:nvSpPr>
          <p:cNvPr id="53254" name="Text Box 13"/>
          <p:cNvSpPr txBox="1">
            <a:spLocks noChangeArrowheads="1"/>
          </p:cNvSpPr>
          <p:nvPr/>
        </p:nvSpPr>
        <p:spPr bwMode="auto">
          <a:xfrm>
            <a:off x="7667625" y="3817938"/>
            <a:ext cx="10033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US" altLang="en-US" sz="1000" b="1">
                <a:solidFill>
                  <a:schemeClr val="bg1"/>
                </a:solidFill>
              </a:rPr>
              <a:t>R.R. Maleike</a:t>
            </a:r>
          </a:p>
        </p:txBody>
      </p:sp>
    </p:spTree>
    <p:custDataLst>
      <p:tags r:id="rId1"/>
    </p:custDataLst>
    <p:extLst>
      <p:ext uri="{BB962C8B-B14F-4D97-AF65-F5344CB8AC3E}">
        <p14:creationId xmlns:p14="http://schemas.microsoft.com/office/powerpoint/2010/main" val="14277468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3430"/>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3427">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3427">
                                            <p:txEl>
                                              <p:pRg st="2" end="2"/>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3427">
                                            <p:txEl>
                                              <p:pRg st="3" end="3"/>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3427">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34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F4879-9296-E248-BA5B-5E7955B57C6E}"/>
              </a:ext>
            </a:extLst>
          </p:cNvPr>
          <p:cNvSpPr>
            <a:spLocks noGrp="1"/>
          </p:cNvSpPr>
          <p:nvPr>
            <p:ph type="title"/>
          </p:nvPr>
        </p:nvSpPr>
        <p:spPr/>
        <p:txBody>
          <a:bodyPr/>
          <a:lstStyle/>
          <a:p>
            <a:r>
              <a:rPr lang="en-US"/>
              <a:t>Hazards of Pesticides</a:t>
            </a:r>
          </a:p>
        </p:txBody>
      </p:sp>
      <p:sp>
        <p:nvSpPr>
          <p:cNvPr id="3" name="Content Placeholder 2">
            <a:extLst>
              <a:ext uri="{FF2B5EF4-FFF2-40B4-BE49-F238E27FC236}">
                <a16:creationId xmlns:a16="http://schemas.microsoft.com/office/drawing/2014/main" id="{DBBB5041-6D38-DC48-9606-D3BD87D55FEB}"/>
              </a:ext>
            </a:extLst>
          </p:cNvPr>
          <p:cNvSpPr>
            <a:spLocks noGrp="1"/>
          </p:cNvSpPr>
          <p:nvPr>
            <p:ph idx="1"/>
          </p:nvPr>
        </p:nvSpPr>
        <p:spPr>
          <a:xfrm>
            <a:off x="177009" y="2277660"/>
            <a:ext cx="9252695" cy="3599316"/>
          </a:xfrm>
        </p:spPr>
        <p:txBody>
          <a:bodyPr/>
          <a:lstStyle/>
          <a:p>
            <a:r>
              <a:rPr lang="en-US"/>
              <a:t>Pesticides can kill beneficial insects.</a:t>
            </a:r>
          </a:p>
          <a:p>
            <a:r>
              <a:rPr lang="en-US"/>
              <a:t>Pesticides can enter in our food when applied.</a:t>
            </a:r>
          </a:p>
          <a:p>
            <a:r>
              <a:rPr lang="en-US"/>
              <a:t>Ground water contamination.</a:t>
            </a:r>
          </a:p>
          <a:p>
            <a:r>
              <a:rPr lang="en-US"/>
              <a:t>Poisoning hazards to human due to excessive exposure to chemical</a:t>
            </a:r>
          </a:p>
          <a:p>
            <a:r>
              <a:rPr lang="en-US"/>
              <a:t>Pesticides and human health.</a:t>
            </a:r>
          </a:p>
        </p:txBody>
      </p:sp>
    </p:spTree>
    <p:extLst>
      <p:ext uri="{BB962C8B-B14F-4D97-AF65-F5344CB8AC3E}">
        <p14:creationId xmlns:p14="http://schemas.microsoft.com/office/powerpoint/2010/main" val="796813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25D33-4E39-2341-AE60-D7A88A6454BA}"/>
              </a:ext>
            </a:extLst>
          </p:cNvPr>
          <p:cNvSpPr>
            <a:spLocks noGrp="1"/>
          </p:cNvSpPr>
          <p:nvPr>
            <p:ph type="title"/>
          </p:nvPr>
        </p:nvSpPr>
        <p:spPr/>
        <p:txBody>
          <a:bodyPr/>
          <a:lstStyle/>
          <a:p>
            <a:r>
              <a:rPr lang="en-US"/>
              <a:t>Solution to Pesticides.</a:t>
            </a:r>
          </a:p>
        </p:txBody>
      </p:sp>
      <p:sp>
        <p:nvSpPr>
          <p:cNvPr id="3" name="Content Placeholder 2">
            <a:extLst>
              <a:ext uri="{FF2B5EF4-FFF2-40B4-BE49-F238E27FC236}">
                <a16:creationId xmlns:a16="http://schemas.microsoft.com/office/drawing/2014/main" id="{6A70D3BA-7E85-084B-88FF-8FD41ACE16C6}"/>
              </a:ext>
            </a:extLst>
          </p:cNvPr>
          <p:cNvSpPr>
            <a:spLocks noGrp="1"/>
          </p:cNvSpPr>
          <p:nvPr>
            <p:ph idx="1"/>
          </p:nvPr>
        </p:nvSpPr>
        <p:spPr>
          <a:xfrm>
            <a:off x="485973" y="2085216"/>
            <a:ext cx="8172054" cy="4521127"/>
          </a:xfrm>
        </p:spPr>
        <p:txBody>
          <a:bodyPr/>
          <a:lstStyle/>
          <a:p>
            <a:r>
              <a:rPr lang="en-US"/>
              <a:t>Our food become toxic when we use Pesticides in crops.</a:t>
            </a:r>
          </a:p>
          <a:p>
            <a:r>
              <a:rPr lang="en-US"/>
              <a:t>Solution to this is to avoid pesticide</a:t>
            </a:r>
          </a:p>
          <a:p>
            <a:r>
              <a:rPr lang="en-US"/>
              <a:t>And we should use non toxic  pesticides.</a:t>
            </a:r>
          </a:p>
          <a:p>
            <a:r>
              <a:rPr lang="en-US"/>
              <a:t>We should grow our food organically and In natural way.</a:t>
            </a:r>
          </a:p>
          <a:p>
            <a:r>
              <a:rPr lang="en-US"/>
              <a:t>Pesticides should be better tested by agencies before application.</a:t>
            </a:r>
          </a:p>
          <a:p>
            <a:r>
              <a:rPr lang="en-US"/>
              <a:t>Keep away from children and should takecare before application in parks and schools etc.</a:t>
            </a:r>
          </a:p>
          <a:p>
            <a:r>
              <a:rPr lang="en-US"/>
              <a:t>Workers should protect themselves before using pesticides.</a:t>
            </a:r>
          </a:p>
        </p:txBody>
      </p:sp>
    </p:spTree>
    <p:extLst>
      <p:ext uri="{BB962C8B-B14F-4D97-AF65-F5344CB8AC3E}">
        <p14:creationId xmlns:p14="http://schemas.microsoft.com/office/powerpoint/2010/main" val="295186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94C2E-0771-CC41-AFBC-8773A6CD856D}"/>
              </a:ext>
            </a:extLst>
          </p:cNvPr>
          <p:cNvSpPr>
            <a:spLocks noGrp="1"/>
          </p:cNvSpPr>
          <p:nvPr>
            <p:ph type="title"/>
          </p:nvPr>
        </p:nvSpPr>
        <p:spPr/>
        <p:txBody>
          <a:bodyPr>
            <a:normAutofit/>
          </a:bodyPr>
          <a:lstStyle/>
          <a:p>
            <a:pPr algn="ctr"/>
            <a:r>
              <a:rPr lang="en-US" sz="7200" b="1"/>
              <a:t>Thank You</a:t>
            </a:r>
          </a:p>
        </p:txBody>
      </p:sp>
      <p:sp>
        <p:nvSpPr>
          <p:cNvPr id="3" name="Content Placeholder 2">
            <a:extLst>
              <a:ext uri="{FF2B5EF4-FFF2-40B4-BE49-F238E27FC236}">
                <a16:creationId xmlns:a16="http://schemas.microsoft.com/office/drawing/2014/main" id="{492968DD-3B28-B442-A8A6-1127BDBA47E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434109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a:t>Pesticides</a:t>
            </a:r>
          </a:p>
        </p:txBody>
      </p:sp>
      <p:sp>
        <p:nvSpPr>
          <p:cNvPr id="3075" name="Rectangle 3"/>
          <p:cNvSpPr>
            <a:spLocks noGrp="1" noChangeArrowheads="1"/>
          </p:cNvSpPr>
          <p:nvPr>
            <p:ph idx="1"/>
          </p:nvPr>
        </p:nvSpPr>
        <p:spPr>
          <a:xfrm>
            <a:off x="1" y="2183275"/>
            <a:ext cx="5551237" cy="4493013"/>
          </a:xfrm>
        </p:spPr>
        <p:txBody>
          <a:bodyPr>
            <a:normAutofit/>
          </a:bodyPr>
          <a:lstStyle/>
          <a:p>
            <a:r>
              <a:rPr lang="en-US" altLang="en-US" sz="3200" dirty="0"/>
              <a:t>Any substance or mixture of substances, UsedCan for preventing, destroying, or mitigating any pest, or intended for use as a plant growth regulator, defoliant or desiccate.</a:t>
            </a:r>
          </a:p>
        </p:txBody>
      </p:sp>
      <p:pic>
        <p:nvPicPr>
          <p:cNvPr id="2050" name="Picture 2" descr="https://encrypted-tbn0.gstatic.com/images?q=tbn:ANd9GcQnS7L4ZjTpk_COJMgu1qH35-nVuFFhEXEYu2Zv-f5_z2AbUbAzM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09550" y="1946423"/>
            <a:ext cx="3534449" cy="44930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a:xfrm>
            <a:off x="396875" y="182563"/>
            <a:ext cx="8229600" cy="1143000"/>
          </a:xfrm>
        </p:spPr>
        <p:txBody>
          <a:bodyPr/>
          <a:lstStyle/>
          <a:p>
            <a:r>
              <a:rPr lang="en-US" altLang="en-US"/>
              <a:t>Where Are Pesticides Used? </a:t>
            </a:r>
          </a:p>
        </p:txBody>
      </p:sp>
      <p:sp>
        <p:nvSpPr>
          <p:cNvPr id="233475" name="Rectangle 3"/>
          <p:cNvSpPr>
            <a:spLocks noGrp="1" noChangeArrowheads="1"/>
          </p:cNvSpPr>
          <p:nvPr>
            <p:ph type="body" sz="half" idx="1"/>
          </p:nvPr>
        </p:nvSpPr>
        <p:spPr>
          <a:xfrm>
            <a:off x="331788" y="1153982"/>
            <a:ext cx="7143549" cy="5107816"/>
          </a:xfrm>
        </p:spPr>
        <p:txBody>
          <a:bodyPr>
            <a:normAutofit/>
          </a:bodyPr>
          <a:lstStyle/>
          <a:p>
            <a:pPr>
              <a:lnSpc>
                <a:spcPct val="90000"/>
              </a:lnSpc>
              <a:buFont typeface="Wingdings" panose="05000000000000000000" pitchFamily="2" charset="2"/>
              <a:buChar char="ü"/>
            </a:pPr>
            <a:r>
              <a:rPr lang="en-US" altLang="en-US"/>
              <a:t>Forests to control insects and under-story vegetation;</a:t>
            </a:r>
          </a:p>
          <a:p>
            <a:pPr>
              <a:lnSpc>
                <a:spcPct val="90000"/>
              </a:lnSpc>
              <a:buFont typeface="Wingdings" panose="05000000000000000000" pitchFamily="2" charset="2"/>
              <a:buChar char="ü"/>
            </a:pPr>
            <a:endParaRPr lang="en-US" altLang="en-US"/>
          </a:p>
          <a:p>
            <a:pPr>
              <a:lnSpc>
                <a:spcPct val="90000"/>
              </a:lnSpc>
              <a:buFont typeface="Wingdings" panose="05000000000000000000" pitchFamily="2" charset="2"/>
              <a:buChar char="ü"/>
            </a:pPr>
            <a:r>
              <a:rPr lang="en-US" altLang="en-US"/>
              <a:t>Landscapes, parks, and recreational areas to control weeds, insects, and disease pests;</a:t>
            </a:r>
          </a:p>
          <a:p>
            <a:pPr>
              <a:lnSpc>
                <a:spcPct val="90000"/>
              </a:lnSpc>
              <a:buFont typeface="Wingdings" panose="05000000000000000000" pitchFamily="2" charset="2"/>
              <a:buChar char="ü"/>
            </a:pPr>
            <a:endParaRPr lang="en-US" altLang="en-US"/>
          </a:p>
          <a:p>
            <a:pPr>
              <a:lnSpc>
                <a:spcPct val="90000"/>
              </a:lnSpc>
              <a:buFont typeface="Wingdings" panose="05000000000000000000" pitchFamily="2" charset="2"/>
              <a:buChar char="ü"/>
            </a:pPr>
            <a:r>
              <a:rPr lang="en-US" altLang="en-US"/>
              <a:t>Rights-of-way along railroads and under electric wires to control vegetation;</a:t>
            </a:r>
          </a:p>
          <a:p>
            <a:pPr>
              <a:lnSpc>
                <a:spcPct val="90000"/>
              </a:lnSpc>
              <a:buFont typeface="Wingdings" panose="05000000000000000000" pitchFamily="2" charset="2"/>
              <a:buChar char="ü"/>
            </a:pPr>
            <a:endParaRPr lang="en-US" altLang="en-US"/>
          </a:p>
          <a:p>
            <a:pPr>
              <a:lnSpc>
                <a:spcPct val="90000"/>
              </a:lnSpc>
              <a:buFont typeface="Wingdings" panose="05000000000000000000" pitchFamily="2" charset="2"/>
              <a:buChar char="ü"/>
            </a:pPr>
            <a:r>
              <a:rPr lang="en-US" altLang="en-US"/>
              <a:t>Houses, schools, and commercial and office buildings to control insects, rodents, and fungi;</a:t>
            </a:r>
            <a:br>
              <a:rPr lang="en-US" altLang="en-US"/>
            </a:br>
            <a:endParaRPr lang="en-US" altLang="en-US"/>
          </a:p>
          <a:p>
            <a:pPr>
              <a:lnSpc>
                <a:spcPct val="90000"/>
              </a:lnSpc>
              <a:buFont typeface="Wingdings" panose="05000000000000000000" pitchFamily="2" charset="2"/>
              <a:buChar char="ü"/>
            </a:pPr>
            <a:r>
              <a:rPr lang="en-US" altLang="en-US"/>
              <a:t>Boat hulls to control fouling organisms;</a:t>
            </a:r>
          </a:p>
          <a:p>
            <a:pPr>
              <a:lnSpc>
                <a:spcPct val="90000"/>
              </a:lnSpc>
              <a:buFont typeface="Wingdings" panose="05000000000000000000" pitchFamily="2" charset="2"/>
              <a:buChar char="ü"/>
            </a:pPr>
            <a:endParaRPr lang="en-US" altLang="en-US"/>
          </a:p>
        </p:txBody>
      </p:sp>
      <p:pic>
        <p:nvPicPr>
          <p:cNvPr id="233476" name="Picture 4" descr="MMj03363280000[1]"/>
          <p:cNvPicPr>
            <a:picLocks noGrp="1" noChangeAspect="1" noChangeArrowheads="1" noCrop="1"/>
          </p:cNvPicPr>
          <p:nvPr>
            <p:ph sz="quarter" idx="2"/>
          </p:nvPr>
        </p:nvPicPr>
        <p:blipFill>
          <a:blip r:embed="rId2">
            <a:extLst>
              <a:ext uri="{28A0092B-C50C-407E-A947-70E740481C1C}">
                <a14:useLocalDpi xmlns:a14="http://schemas.microsoft.com/office/drawing/2010/main" val="0"/>
              </a:ext>
            </a:extLst>
          </a:blip>
          <a:stretch>
            <a:fillRect/>
          </a:stretch>
        </p:blipFill>
        <p:spPr>
          <a:xfrm>
            <a:off x="6172755" y="5039624"/>
            <a:ext cx="2453720" cy="1635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33478" name="Picture 6" descr="MCj02405230000[1]"/>
          <p:cNvPicPr>
            <a:picLocks noGrp="1" noChangeAspect="1" noChangeArrowheads="1"/>
          </p:cNvPicPr>
          <p:nvPr>
            <p:ph sz="quarter" idx="3"/>
          </p:nvPr>
        </p:nvPicPr>
        <p:blipFill>
          <a:blip r:embed="rId3" cstate="print">
            <a:extLst>
              <a:ext uri="{28A0092B-C50C-407E-A947-70E740481C1C}">
                <a14:useLocalDpi xmlns:a14="http://schemas.microsoft.com/office/drawing/2010/main" val="0"/>
              </a:ext>
            </a:extLst>
          </a:blip>
          <a:srcRect/>
          <a:stretch>
            <a:fillRect/>
          </a:stretch>
        </p:blipFill>
        <p:spPr>
          <a:xfrm>
            <a:off x="7112121" y="1220852"/>
            <a:ext cx="2031879" cy="1827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7070304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34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347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347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3475">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34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5"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a:xfrm>
            <a:off x="749300" y="355600"/>
            <a:ext cx="7772400" cy="812800"/>
          </a:xfrm>
        </p:spPr>
        <p:txBody>
          <a:bodyPr/>
          <a:lstStyle/>
          <a:p>
            <a:r>
              <a:rPr lang="en-US" altLang="en-US"/>
              <a:t>Where Are Pesticides Used?</a:t>
            </a:r>
          </a:p>
        </p:txBody>
      </p:sp>
      <p:sp>
        <p:nvSpPr>
          <p:cNvPr id="253955" name="Rectangle 3"/>
          <p:cNvSpPr>
            <a:spLocks noGrp="1" noChangeArrowheads="1"/>
          </p:cNvSpPr>
          <p:nvPr>
            <p:ph type="body" sz="half" idx="1"/>
          </p:nvPr>
        </p:nvSpPr>
        <p:spPr>
          <a:xfrm>
            <a:off x="325437" y="1587500"/>
            <a:ext cx="8408511" cy="4914900"/>
          </a:xfrm>
        </p:spPr>
        <p:txBody>
          <a:bodyPr>
            <a:noAutofit/>
          </a:bodyPr>
          <a:lstStyle/>
          <a:p>
            <a:pPr>
              <a:lnSpc>
                <a:spcPct val="80000"/>
              </a:lnSpc>
              <a:buFont typeface="Wingdings" panose="05000000000000000000" pitchFamily="2" charset="2"/>
              <a:buChar char="ü"/>
            </a:pPr>
            <a:r>
              <a:rPr lang="en-US" altLang="en-US"/>
              <a:t>Aquatic sites to control mosquitoes and weeds</a:t>
            </a:r>
          </a:p>
          <a:p>
            <a:pPr>
              <a:lnSpc>
                <a:spcPct val="80000"/>
              </a:lnSpc>
              <a:buFont typeface="Wingdings" panose="05000000000000000000" pitchFamily="2" charset="2"/>
              <a:buChar char="ü"/>
            </a:pPr>
            <a:endParaRPr lang="en-US" altLang="en-US"/>
          </a:p>
          <a:p>
            <a:pPr>
              <a:lnSpc>
                <a:spcPct val="80000"/>
              </a:lnSpc>
              <a:buFont typeface="Wingdings" panose="05000000000000000000" pitchFamily="2" charset="2"/>
              <a:buChar char="ü"/>
            </a:pPr>
            <a:r>
              <a:rPr lang="en-US" altLang="en-US"/>
              <a:t>Wood products to control wood-destroying organisms</a:t>
            </a:r>
          </a:p>
          <a:p>
            <a:pPr>
              <a:lnSpc>
                <a:spcPct val="80000"/>
              </a:lnSpc>
              <a:buFont typeface="Wingdings" panose="05000000000000000000" pitchFamily="2" charset="2"/>
              <a:buChar char="ü"/>
            </a:pPr>
            <a:endParaRPr lang="en-US" altLang="en-US"/>
          </a:p>
          <a:p>
            <a:pPr>
              <a:lnSpc>
                <a:spcPct val="80000"/>
              </a:lnSpc>
              <a:buFont typeface="Wingdings" panose="05000000000000000000" pitchFamily="2" charset="2"/>
              <a:buChar char="ü"/>
            </a:pPr>
            <a:r>
              <a:rPr lang="en-US" altLang="en-US"/>
              <a:t>Food preparation areas to control insects and rodents</a:t>
            </a:r>
          </a:p>
          <a:p>
            <a:pPr>
              <a:lnSpc>
                <a:spcPct val="80000"/>
              </a:lnSpc>
              <a:buFont typeface="Wingdings" panose="05000000000000000000" pitchFamily="2" charset="2"/>
              <a:buChar char="ü"/>
            </a:pPr>
            <a:endParaRPr lang="en-US" altLang="en-US"/>
          </a:p>
          <a:p>
            <a:pPr>
              <a:lnSpc>
                <a:spcPct val="80000"/>
              </a:lnSpc>
              <a:buFont typeface="Wingdings" panose="05000000000000000000" pitchFamily="2" charset="2"/>
              <a:buChar char="ü"/>
            </a:pPr>
            <a:r>
              <a:rPr lang="en-US" altLang="en-US"/>
              <a:t>Human skin to kill or repel insects </a:t>
            </a:r>
          </a:p>
          <a:p>
            <a:pPr>
              <a:lnSpc>
                <a:spcPct val="80000"/>
              </a:lnSpc>
              <a:buFont typeface="Wingdings" panose="05000000000000000000" pitchFamily="2" charset="2"/>
              <a:buChar char="ü"/>
            </a:pPr>
            <a:endParaRPr lang="en-US" altLang="en-US"/>
          </a:p>
          <a:p>
            <a:pPr>
              <a:lnSpc>
                <a:spcPct val="80000"/>
              </a:lnSpc>
              <a:buFont typeface="Wingdings" panose="05000000000000000000" pitchFamily="2" charset="2"/>
              <a:buChar char="ü"/>
            </a:pPr>
            <a:r>
              <a:rPr lang="en-US" altLang="en-US"/>
              <a:t>Household pets to control fleas and ticks</a:t>
            </a:r>
          </a:p>
          <a:p>
            <a:pPr>
              <a:lnSpc>
                <a:spcPct val="80000"/>
              </a:lnSpc>
              <a:buFont typeface="Wingdings" panose="05000000000000000000" pitchFamily="2" charset="2"/>
              <a:buChar char="ü"/>
            </a:pPr>
            <a:endParaRPr lang="en-US" altLang="en-US"/>
          </a:p>
          <a:p>
            <a:pPr>
              <a:lnSpc>
                <a:spcPct val="80000"/>
              </a:lnSpc>
              <a:buFont typeface="Wingdings" panose="05000000000000000000" pitchFamily="2" charset="2"/>
              <a:buChar char="ü"/>
            </a:pPr>
            <a:r>
              <a:rPr lang="en-US" altLang="en-US"/>
              <a:t>Livestock to control insects and other pests.</a:t>
            </a:r>
          </a:p>
          <a:p>
            <a:pPr>
              <a:lnSpc>
                <a:spcPct val="80000"/>
              </a:lnSpc>
            </a:pPr>
            <a:endParaRPr lang="en-US" altLang="en-US"/>
          </a:p>
          <a:p>
            <a:pPr>
              <a:lnSpc>
                <a:spcPct val="80000"/>
              </a:lnSpc>
            </a:pPr>
            <a:endParaRPr lang="en-US" altLang="en-US"/>
          </a:p>
        </p:txBody>
      </p:sp>
    </p:spTree>
    <p:extLst>
      <p:ext uri="{BB962C8B-B14F-4D97-AF65-F5344CB8AC3E}">
        <p14:creationId xmlns:p14="http://schemas.microsoft.com/office/powerpoint/2010/main" val="3187837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39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395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395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3955">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3955">
                                            <p:txEl>
                                              <p:pRg st="8" end="8"/>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395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a:t>Pesticide Classification</a:t>
            </a:r>
          </a:p>
        </p:txBody>
      </p:sp>
      <p:sp>
        <p:nvSpPr>
          <p:cNvPr id="4099" name="Rectangle 3"/>
          <p:cNvSpPr>
            <a:spLocks noGrp="1" noChangeArrowheads="1"/>
          </p:cNvSpPr>
          <p:nvPr>
            <p:ph idx="1"/>
          </p:nvPr>
        </p:nvSpPr>
        <p:spPr/>
        <p:txBody>
          <a:bodyPr/>
          <a:lstStyle/>
          <a:p>
            <a:pPr algn="ctr">
              <a:buFontTx/>
              <a:buNone/>
            </a:pPr>
            <a:r>
              <a:rPr lang="en-US" altLang="en-US"/>
              <a:t>Pesticides are commonly classified several ways:</a:t>
            </a:r>
          </a:p>
          <a:p>
            <a:pPr algn="ctr">
              <a:buFontTx/>
              <a:buNone/>
            </a:pPr>
            <a:endParaRPr lang="en-US" altLang="en-US"/>
          </a:p>
          <a:p>
            <a:r>
              <a:rPr lang="en-US" altLang="en-US"/>
              <a:t>Chemical class -- Increasingly diverse</a:t>
            </a:r>
          </a:p>
          <a:p>
            <a:r>
              <a:rPr lang="en-US" altLang="en-US"/>
              <a:t>Target Organism</a:t>
            </a:r>
          </a:p>
          <a:p>
            <a:r>
              <a:rPr lang="en-US" altLang="en-US"/>
              <a:t>Mode of Action</a:t>
            </a:r>
          </a:p>
          <a:p>
            <a:r>
              <a:rPr lang="en-US" altLang="en-US"/>
              <a:t>Application timing or usage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7" name="Rectangle 2"/>
          <p:cNvSpPr>
            <a:spLocks noGrp="1" noChangeArrowheads="1"/>
          </p:cNvSpPr>
          <p:nvPr>
            <p:ph type="title"/>
          </p:nvPr>
        </p:nvSpPr>
        <p:spPr>
          <a:xfrm>
            <a:off x="376386" y="719510"/>
            <a:ext cx="7772400" cy="1143000"/>
          </a:xfrm>
        </p:spPr>
        <p:txBody>
          <a:bodyPr/>
          <a:lstStyle/>
          <a:p>
            <a:pPr eaLnBrk="1" hangingPunct="1"/>
            <a:r>
              <a:rPr lang="en-US" altLang="en-US"/>
              <a:t>Pesticide</a:t>
            </a:r>
          </a:p>
        </p:txBody>
      </p:sp>
      <p:grpSp>
        <p:nvGrpSpPr>
          <p:cNvPr id="2" name="Content Placeholder 36866"/>
          <p:cNvGrpSpPr>
            <a:grpSpLocks noChangeAspect="1"/>
          </p:cNvGrpSpPr>
          <p:nvPr/>
        </p:nvGrpSpPr>
        <p:grpSpPr bwMode="auto">
          <a:xfrm>
            <a:off x="252412" y="2610110"/>
            <a:ext cx="8639175" cy="3779712"/>
            <a:chOff x="1655" y="-903"/>
            <a:chExt cx="6017" cy="1651"/>
          </a:xfrm>
        </p:grpSpPr>
        <p:cxnSp>
          <p:nvCxnSpPr>
            <p:cNvPr id="1028" name="_s1028"/>
            <p:cNvCxnSpPr>
              <a:cxnSpLocks noChangeShapeType="1"/>
              <a:stCxn id="7" idx="0"/>
              <a:endCxn id="3" idx="2"/>
            </p:cNvCxnSpPr>
            <p:nvPr/>
          </p:nvCxnSpPr>
          <p:spPr bwMode="auto">
            <a:xfrm rot="16200000" flipV="1">
              <a:off x="5603" y="-1268"/>
              <a:ext cx="540" cy="2418"/>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29" name="_s1029"/>
            <p:cNvCxnSpPr>
              <a:cxnSpLocks noChangeShapeType="1"/>
              <a:stCxn id="6" idx="0"/>
              <a:endCxn id="3" idx="2"/>
            </p:cNvCxnSpPr>
            <p:nvPr/>
          </p:nvCxnSpPr>
          <p:spPr bwMode="auto">
            <a:xfrm rot="16200000" flipV="1">
              <a:off x="4797" y="-462"/>
              <a:ext cx="540" cy="806"/>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30" name="_s1030"/>
            <p:cNvCxnSpPr>
              <a:cxnSpLocks noChangeShapeType="1"/>
              <a:stCxn id="5" idx="0"/>
              <a:endCxn id="3" idx="2"/>
            </p:cNvCxnSpPr>
            <p:nvPr/>
          </p:nvCxnSpPr>
          <p:spPr bwMode="auto">
            <a:xfrm rot="5400000" flipH="1" flipV="1">
              <a:off x="3991" y="-462"/>
              <a:ext cx="540" cy="806"/>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31" name="_s1031"/>
            <p:cNvCxnSpPr>
              <a:cxnSpLocks noChangeShapeType="1"/>
              <a:stCxn id="4" idx="0"/>
              <a:endCxn id="3" idx="2"/>
            </p:cNvCxnSpPr>
            <p:nvPr/>
          </p:nvCxnSpPr>
          <p:spPr bwMode="auto">
            <a:xfrm rot="5400000" flipH="1" flipV="1">
              <a:off x="3185" y="-1268"/>
              <a:ext cx="540" cy="2418"/>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 name="_s1032"/>
            <p:cNvSpPr>
              <a:spLocks noChangeArrowheads="1"/>
            </p:cNvSpPr>
            <p:nvPr/>
          </p:nvSpPr>
          <p:spPr bwMode="auto">
            <a:xfrm>
              <a:off x="4171" y="-903"/>
              <a:ext cx="985" cy="574"/>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vert="horz" wrap="none" lIns="56322" tIns="28162" rIns="56322" bIns="28162"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a:ln>
                    <a:noFill/>
                  </a:ln>
                  <a:solidFill>
                    <a:schemeClr val="tx1"/>
                  </a:solidFill>
                  <a:effectLst/>
                  <a:latin typeface="Arial" panose="020B0604020202020204" pitchFamily="34" charset="0"/>
                  <a:ea typeface="Osaka" pitchFamily="-80" charset="-128"/>
                </a:rPr>
                <a:t>Types of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a:ln>
                    <a:noFill/>
                  </a:ln>
                  <a:solidFill>
                    <a:schemeClr val="tx1"/>
                  </a:solidFill>
                  <a:effectLst/>
                  <a:latin typeface="Arial" panose="020B0604020202020204" pitchFamily="34" charset="0"/>
                  <a:ea typeface="Osaka" pitchFamily="-80" charset="-128"/>
                </a:rPr>
                <a:t>Pesticides</a:t>
              </a:r>
            </a:p>
          </p:txBody>
        </p:sp>
        <p:sp>
          <p:nvSpPr>
            <p:cNvPr id="4" name="_s1033"/>
            <p:cNvSpPr>
              <a:spLocks noChangeArrowheads="1"/>
            </p:cNvSpPr>
            <p:nvPr/>
          </p:nvSpPr>
          <p:spPr bwMode="auto">
            <a:xfrm>
              <a:off x="1655" y="211"/>
              <a:ext cx="1181" cy="537"/>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vert="horz" wrap="none" lIns="56322" tIns="28162" rIns="56322" bIns="28162"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a:ln>
                    <a:noFill/>
                  </a:ln>
                  <a:solidFill>
                    <a:schemeClr val="tx1"/>
                  </a:solidFill>
                  <a:effectLst/>
                  <a:latin typeface="Arial" panose="020B0604020202020204" pitchFamily="34" charset="0"/>
                  <a:ea typeface="Osaka" pitchFamily="-80" charset="-128"/>
                </a:rPr>
                <a:t>Insecticides</a:t>
              </a:r>
            </a:p>
          </p:txBody>
        </p:sp>
        <p:sp>
          <p:nvSpPr>
            <p:cNvPr id="5" name="_s1034"/>
            <p:cNvSpPr>
              <a:spLocks noChangeArrowheads="1"/>
            </p:cNvSpPr>
            <p:nvPr/>
          </p:nvSpPr>
          <p:spPr bwMode="auto">
            <a:xfrm>
              <a:off x="3267" y="211"/>
              <a:ext cx="1181" cy="537"/>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vert="horz" wrap="none" lIns="56322" tIns="28162" rIns="56322" bIns="28162"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a:ln>
                    <a:noFill/>
                  </a:ln>
                  <a:solidFill>
                    <a:schemeClr val="tx1"/>
                  </a:solidFill>
                  <a:effectLst/>
                  <a:latin typeface="Arial" panose="020B0604020202020204" pitchFamily="34" charset="0"/>
                  <a:ea typeface="Osaka" pitchFamily="-80" charset="-128"/>
                </a:rPr>
                <a:t>Herbicides</a:t>
              </a:r>
            </a:p>
          </p:txBody>
        </p:sp>
        <p:sp>
          <p:nvSpPr>
            <p:cNvPr id="6" name="_s1035"/>
            <p:cNvSpPr>
              <a:spLocks noChangeArrowheads="1"/>
            </p:cNvSpPr>
            <p:nvPr/>
          </p:nvSpPr>
          <p:spPr bwMode="auto">
            <a:xfrm>
              <a:off x="4879" y="211"/>
              <a:ext cx="1181" cy="537"/>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vert="horz" wrap="none" lIns="56322" tIns="28162" rIns="56322" bIns="28162"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a:ln>
                    <a:noFill/>
                  </a:ln>
                  <a:solidFill>
                    <a:schemeClr val="tx1"/>
                  </a:solidFill>
                  <a:effectLst/>
                  <a:latin typeface="Arial" panose="020B0604020202020204" pitchFamily="34" charset="0"/>
                  <a:ea typeface="Osaka" pitchFamily="-80" charset="-128"/>
                </a:rPr>
                <a:t>Fungicides</a:t>
              </a:r>
            </a:p>
          </p:txBody>
        </p:sp>
        <p:sp>
          <p:nvSpPr>
            <p:cNvPr id="7" name="_s1036"/>
            <p:cNvSpPr>
              <a:spLocks noChangeArrowheads="1"/>
            </p:cNvSpPr>
            <p:nvPr/>
          </p:nvSpPr>
          <p:spPr bwMode="auto">
            <a:xfrm>
              <a:off x="6491" y="211"/>
              <a:ext cx="1181" cy="537"/>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vert="horz" wrap="none" lIns="56322" tIns="28162" rIns="56322" bIns="28162"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a:ln>
                    <a:noFill/>
                  </a:ln>
                  <a:solidFill>
                    <a:schemeClr val="tx1"/>
                  </a:solidFill>
                  <a:effectLst/>
                  <a:latin typeface="Arial" panose="020B0604020202020204" pitchFamily="34" charset="0"/>
                  <a:ea typeface="Osaka" pitchFamily="-80" charset="-128"/>
                </a:rPr>
                <a:t>Rodenticides</a:t>
              </a:r>
            </a:p>
          </p:txBody>
        </p:sp>
      </p:grpSp>
      <p:sp>
        <p:nvSpPr>
          <p:cNvPr id="36882" name="Text Box 18"/>
          <p:cNvSpPr txBox="1">
            <a:spLocks noChangeArrowheads="1"/>
          </p:cNvSpPr>
          <p:nvPr/>
        </p:nvSpPr>
        <p:spPr bwMode="auto">
          <a:xfrm>
            <a:off x="3597204" y="1380731"/>
            <a:ext cx="21327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Osaka" pitchFamily="-80" charset="-128"/>
              </a:defRPr>
            </a:lvl1pPr>
            <a:lvl2pPr marL="742950" indent="-285750">
              <a:defRPr>
                <a:solidFill>
                  <a:schemeClr val="tx1"/>
                </a:solidFill>
                <a:latin typeface="Arial" panose="020B0604020202020204" pitchFamily="34" charset="0"/>
                <a:ea typeface="Osaka" pitchFamily="-80" charset="-128"/>
              </a:defRPr>
            </a:lvl2pPr>
            <a:lvl3pPr marL="1143000" indent="-228600">
              <a:defRPr>
                <a:solidFill>
                  <a:schemeClr val="tx1"/>
                </a:solidFill>
                <a:latin typeface="Arial" panose="020B0604020202020204" pitchFamily="34" charset="0"/>
                <a:ea typeface="Osaka" pitchFamily="-80" charset="-128"/>
              </a:defRPr>
            </a:lvl3pPr>
            <a:lvl4pPr marL="1600200" indent="-228600">
              <a:defRPr>
                <a:solidFill>
                  <a:schemeClr val="tx1"/>
                </a:solidFill>
                <a:latin typeface="Arial" panose="020B0604020202020204" pitchFamily="34" charset="0"/>
                <a:ea typeface="Osaka" pitchFamily="-80" charset="-128"/>
              </a:defRPr>
            </a:lvl4pPr>
            <a:lvl5pPr marL="2057400" indent="-228600">
              <a:defRPr>
                <a:solidFill>
                  <a:schemeClr val="tx1"/>
                </a:solidFill>
                <a:latin typeface="Arial" panose="020B0604020202020204" pitchFamily="34" charset="0"/>
                <a:ea typeface="Osaka" pitchFamily="-8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Osaka" pitchFamily="-8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Osaka" pitchFamily="-8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Osaka" pitchFamily="-8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Osaka" pitchFamily="-80" charset="-128"/>
              </a:defRPr>
            </a:lvl9pPr>
          </a:lstStyle>
          <a:p>
            <a:pPr eaLnBrk="1" hangingPunct="1">
              <a:spcBef>
                <a:spcPct val="50000"/>
              </a:spcBef>
            </a:pPr>
            <a:r>
              <a:rPr lang="en-US" altLang="en-US" b="1"/>
              <a:t>‘cide = to kill</a:t>
            </a:r>
          </a:p>
        </p:txBody>
      </p:sp>
      <p:sp>
        <p:nvSpPr>
          <p:cNvPr id="1039" name="AutoShape 22"/>
          <p:cNvSpPr>
            <a:spLocks noChangeArrowheads="1"/>
          </p:cNvSpPr>
          <p:nvPr/>
        </p:nvSpPr>
        <p:spPr bwMode="auto">
          <a:xfrm>
            <a:off x="6108250" y="2787727"/>
            <a:ext cx="1408113" cy="958850"/>
          </a:xfrm>
          <a:prstGeom prst="flowChartConnec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Osaka" pitchFamily="-80" charset="-128"/>
              </a:defRPr>
            </a:lvl1pPr>
            <a:lvl2pPr marL="742950" indent="-285750">
              <a:defRPr>
                <a:solidFill>
                  <a:schemeClr val="tx1"/>
                </a:solidFill>
                <a:latin typeface="Arial" panose="020B0604020202020204" pitchFamily="34" charset="0"/>
                <a:ea typeface="Osaka" pitchFamily="-80" charset="-128"/>
              </a:defRPr>
            </a:lvl2pPr>
            <a:lvl3pPr marL="1143000" indent="-228600">
              <a:defRPr>
                <a:solidFill>
                  <a:schemeClr val="tx1"/>
                </a:solidFill>
                <a:latin typeface="Arial" panose="020B0604020202020204" pitchFamily="34" charset="0"/>
                <a:ea typeface="Osaka" pitchFamily="-80" charset="-128"/>
              </a:defRPr>
            </a:lvl3pPr>
            <a:lvl4pPr marL="1600200" indent="-228600">
              <a:defRPr>
                <a:solidFill>
                  <a:schemeClr val="tx1"/>
                </a:solidFill>
                <a:latin typeface="Arial" panose="020B0604020202020204" pitchFamily="34" charset="0"/>
                <a:ea typeface="Osaka" pitchFamily="-80" charset="-128"/>
              </a:defRPr>
            </a:lvl4pPr>
            <a:lvl5pPr marL="2057400" indent="-228600">
              <a:defRPr>
                <a:solidFill>
                  <a:schemeClr val="tx1"/>
                </a:solidFill>
                <a:latin typeface="Arial" panose="020B0604020202020204" pitchFamily="34" charset="0"/>
                <a:ea typeface="Osaka" pitchFamily="-8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Osaka" pitchFamily="-8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Osaka" pitchFamily="-8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Osaka" pitchFamily="-8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Osaka" pitchFamily="-80" charset="-128"/>
              </a:defRPr>
            </a:lvl9pPr>
          </a:lstStyle>
          <a:p>
            <a:pPr algn="ctr" eaLnBrk="1" hangingPunct="1"/>
            <a:r>
              <a:rPr lang="en-US" altLang="en-US" sz="1600" b="1"/>
              <a:t>Disinfectants</a:t>
            </a:r>
          </a:p>
        </p:txBody>
      </p:sp>
      <p:sp>
        <p:nvSpPr>
          <p:cNvPr id="1040" name="AutoShape 24"/>
          <p:cNvSpPr>
            <a:spLocks noChangeArrowheads="1"/>
          </p:cNvSpPr>
          <p:nvPr/>
        </p:nvSpPr>
        <p:spPr bwMode="auto">
          <a:xfrm>
            <a:off x="1722001" y="2787727"/>
            <a:ext cx="1408112" cy="958850"/>
          </a:xfrm>
          <a:prstGeom prst="flowChartConnec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Osaka" pitchFamily="-80" charset="-128"/>
              </a:defRPr>
            </a:lvl1pPr>
            <a:lvl2pPr marL="742950" indent="-285750">
              <a:defRPr>
                <a:solidFill>
                  <a:schemeClr val="tx1"/>
                </a:solidFill>
                <a:latin typeface="Arial" panose="020B0604020202020204" pitchFamily="34" charset="0"/>
                <a:ea typeface="Osaka" pitchFamily="-80" charset="-128"/>
              </a:defRPr>
            </a:lvl2pPr>
            <a:lvl3pPr marL="1143000" indent="-228600">
              <a:defRPr>
                <a:solidFill>
                  <a:schemeClr val="tx1"/>
                </a:solidFill>
                <a:latin typeface="Arial" panose="020B0604020202020204" pitchFamily="34" charset="0"/>
                <a:ea typeface="Osaka" pitchFamily="-80" charset="-128"/>
              </a:defRPr>
            </a:lvl3pPr>
            <a:lvl4pPr marL="1600200" indent="-228600">
              <a:defRPr>
                <a:solidFill>
                  <a:schemeClr val="tx1"/>
                </a:solidFill>
                <a:latin typeface="Arial" panose="020B0604020202020204" pitchFamily="34" charset="0"/>
                <a:ea typeface="Osaka" pitchFamily="-80" charset="-128"/>
              </a:defRPr>
            </a:lvl4pPr>
            <a:lvl5pPr marL="2057400" indent="-228600">
              <a:defRPr>
                <a:solidFill>
                  <a:schemeClr val="tx1"/>
                </a:solidFill>
                <a:latin typeface="Arial" panose="020B0604020202020204" pitchFamily="34" charset="0"/>
                <a:ea typeface="Osaka" pitchFamily="-8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Osaka" pitchFamily="-8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Osaka" pitchFamily="-8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Osaka" pitchFamily="-8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Osaka" pitchFamily="-80" charset="-128"/>
              </a:defRPr>
            </a:lvl9pPr>
          </a:lstStyle>
          <a:p>
            <a:pPr algn="ctr" eaLnBrk="1" hangingPunct="1"/>
            <a:r>
              <a:rPr lang="en-US" altLang="en-US" b="1"/>
              <a:t>Fumigants</a:t>
            </a:r>
          </a:p>
        </p:txBody>
      </p:sp>
    </p:spTree>
    <p:extLst>
      <p:ext uri="{BB962C8B-B14F-4D97-AF65-F5344CB8AC3E}">
        <p14:creationId xmlns:p14="http://schemas.microsoft.com/office/powerpoint/2010/main" val="344283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6882"/>
                                        </p:tgtEl>
                                        <p:attrNameLst>
                                          <p:attrName>style.visibility</p:attrName>
                                        </p:attrNameLst>
                                      </p:cBhvr>
                                      <p:to>
                                        <p:strVal val="visible"/>
                                      </p:to>
                                    </p:set>
                                    <p:anim calcmode="lin" valueType="num">
                                      <p:cBhvr additive="base">
                                        <p:cTn id="13" dur="500" fill="hold"/>
                                        <p:tgtEl>
                                          <p:spTgt spid="36882"/>
                                        </p:tgtEl>
                                        <p:attrNameLst>
                                          <p:attrName>ppt_x</p:attrName>
                                        </p:attrNameLst>
                                      </p:cBhvr>
                                      <p:tavLst>
                                        <p:tav tm="0">
                                          <p:val>
                                            <p:strVal val="#ppt_x"/>
                                          </p:val>
                                        </p:tav>
                                        <p:tav tm="100000">
                                          <p:val>
                                            <p:strVal val="#ppt_x"/>
                                          </p:val>
                                        </p:tav>
                                      </p:tavLst>
                                    </p:anim>
                                    <p:anim calcmode="lin" valueType="num">
                                      <p:cBhvr additive="base">
                                        <p:cTn id="14" dur="500" fill="hold"/>
                                        <p:tgtEl>
                                          <p:spTgt spid="368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8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609600"/>
            <a:ext cx="8229600" cy="1143000"/>
          </a:xfrm>
        </p:spPr>
        <p:txBody>
          <a:bodyPr/>
          <a:lstStyle/>
          <a:p>
            <a:r>
              <a:rPr lang="en-US" altLang="en-US" dirty="0"/>
              <a:t>Pesticides Classified by Target</a:t>
            </a:r>
          </a:p>
        </p:txBody>
      </p:sp>
      <p:graphicFrame>
        <p:nvGraphicFramePr>
          <p:cNvPr id="5123" name="Group 3"/>
          <p:cNvGraphicFramePr>
            <a:graphicFrameLocks noGrp="1"/>
          </p:cNvGraphicFramePr>
          <p:nvPr>
            <p:ph type="tbl" idx="1"/>
            <p:extLst>
              <p:ext uri="{D42A27DB-BD31-4B8C-83A1-F6EECF244321}">
                <p14:modId xmlns:p14="http://schemas.microsoft.com/office/powerpoint/2010/main" val="4113395758"/>
              </p:ext>
            </p:extLst>
          </p:nvPr>
        </p:nvGraphicFramePr>
        <p:xfrm>
          <a:off x="304800" y="2362198"/>
          <a:ext cx="8534400" cy="3733802"/>
        </p:xfrm>
        <a:graphic>
          <a:graphicData uri="http://schemas.openxmlformats.org/drawingml/2006/table">
            <a:tbl>
              <a:tblPr bandCol="1"/>
              <a:tblGrid>
                <a:gridCol w="21336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gridCol w="2133600">
                  <a:extLst>
                    <a:ext uri="{9D8B030D-6E8A-4147-A177-3AD203B41FA5}">
                      <a16:colId xmlns:a16="http://schemas.microsoft.com/office/drawing/2014/main" val="20003"/>
                    </a:ext>
                  </a:extLst>
                </a:gridCol>
              </a:tblGrid>
              <a:tr h="5032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Term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6600FF"/>
                        </a:gs>
                        <a:gs pos="100000">
                          <a:schemeClr val="accent2"/>
                        </a:gs>
                      </a:gsLst>
                      <a:path path="shape">
                        <a:fillToRect l="50000" t="50000" r="50000" b="50000"/>
                      </a:path>
                    </a:gra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bg1"/>
                          </a:solidFill>
                          <a:effectLst/>
                          <a:latin typeface="Arial" panose="020B0604020202020204" pitchFamily="34" charset="0"/>
                          <a:cs typeface="Arial" panose="020B0604020202020204" pitchFamily="34" charset="0"/>
                        </a:rPr>
                        <a:t>Target</a:t>
                      </a:r>
                    </a:p>
                  </a:txBody>
                  <a:tcPr horzOverflow="overflow">
                    <a:lnL w="12700" cap="flat" cmpd="sng" algn="ctr">
                      <a:solidFill>
                        <a:schemeClr val="tx1"/>
                      </a:solidFill>
                      <a:prstDash val="solid"/>
                      <a:round/>
                      <a:headEnd type="none" w="med" len="med"/>
                      <a:tailEnd type="none" w="med" len="med"/>
                    </a:lnL>
                    <a:lnR w="57150" cap="flat" cmpd="sng" algn="ctr">
                      <a:solidFill>
                        <a:schemeClr val="accent2"/>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6600FF"/>
                        </a:gs>
                        <a:gs pos="100000">
                          <a:schemeClr val="accent2"/>
                        </a:gs>
                      </a:gsLst>
                      <a:path path="shape">
                        <a:fillToRect l="50000" t="50000" r="50000" b="50000"/>
                      </a:path>
                    </a:gra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bg1"/>
                          </a:solidFill>
                          <a:effectLst/>
                          <a:latin typeface="Arial" panose="020B0604020202020204" pitchFamily="34" charset="0"/>
                          <a:cs typeface="Arial" panose="020B0604020202020204" pitchFamily="34" charset="0"/>
                        </a:rPr>
                        <a:t>Term</a:t>
                      </a:r>
                    </a:p>
                  </a:txBody>
                  <a:tcPr horzOverflow="overflow">
                    <a:lnL w="5715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6600FF"/>
                        </a:gs>
                        <a:gs pos="100000">
                          <a:schemeClr val="accent2"/>
                        </a:gs>
                      </a:gsLst>
                      <a:path path="shape">
                        <a:fillToRect l="50000" t="50000" r="50000" b="50000"/>
                      </a:path>
                    </a:gra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bg1"/>
                          </a:solidFill>
                          <a:effectLst/>
                          <a:latin typeface="Arial" panose="020B0604020202020204" pitchFamily="34" charset="0"/>
                          <a:cs typeface="Arial" panose="020B0604020202020204" pitchFamily="34" charset="0"/>
                        </a:rPr>
                        <a:t>Target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6600FF"/>
                        </a:gs>
                        <a:gs pos="100000">
                          <a:schemeClr val="accent2"/>
                        </a:gs>
                      </a:gsLst>
                      <a:path path="shape">
                        <a:fillToRect l="50000" t="50000" r="50000" b="50000"/>
                      </a:path>
                    </a:gradFill>
                  </a:tcPr>
                </a:tc>
                <a:extLst>
                  <a:ext uri="{0D108BD9-81ED-4DB2-BD59-A6C34878D82A}">
                    <a16:rowId xmlns:a16="http://schemas.microsoft.com/office/drawing/2014/main" val="10000"/>
                  </a:ext>
                </a:extLst>
              </a:tr>
              <a:tr h="503238">
                <a:tc>
                  <a:txBody>
                    <a:bodyPr/>
                    <a:lstStyle>
                      <a:lvl1pPr marL="533400" indent="-533400">
                        <a:spcBef>
                          <a:spcPct val="20000"/>
                        </a:spcBef>
                        <a:defRPr sz="2800">
                          <a:solidFill>
                            <a:schemeClr val="tx1"/>
                          </a:solidFill>
                          <a:latin typeface="Arial" panose="020B0604020202020204" pitchFamily="34" charset="0"/>
                          <a:cs typeface="Arial" panose="020B0604020202020204" pitchFamily="34" charset="0"/>
                        </a:defRPr>
                      </a:lvl1pPr>
                      <a:lvl2pPr marL="914400" indent="-457200">
                        <a:spcBef>
                          <a:spcPct val="20000"/>
                        </a:spcBef>
                        <a:defRPr sz="2400">
                          <a:solidFill>
                            <a:schemeClr val="tx1"/>
                          </a:solidFill>
                          <a:latin typeface="Arial" panose="020B0604020202020204" pitchFamily="34" charset="0"/>
                          <a:cs typeface="Arial" panose="020B0604020202020204" pitchFamily="34" charset="0"/>
                        </a:defRPr>
                      </a:lvl2pPr>
                      <a:lvl3pPr marL="1295400" indent="-381000">
                        <a:spcBef>
                          <a:spcPct val="20000"/>
                        </a:spcBef>
                        <a:defRPr sz="2000">
                          <a:solidFill>
                            <a:schemeClr val="tx1"/>
                          </a:solidFill>
                          <a:latin typeface="Arial" panose="020B0604020202020204" pitchFamily="34" charset="0"/>
                          <a:cs typeface="Arial" panose="020B0604020202020204" pitchFamily="34" charset="0"/>
                        </a:defRPr>
                      </a:lvl3pPr>
                      <a:lvl4pPr marL="1714500" indent="-342900">
                        <a:spcBef>
                          <a:spcPct val="20000"/>
                        </a:spcBef>
                        <a:defRPr>
                          <a:solidFill>
                            <a:schemeClr val="tx1"/>
                          </a:solidFill>
                          <a:latin typeface="Arial" panose="020B0604020202020204" pitchFamily="34" charset="0"/>
                          <a:cs typeface="Arial" panose="020B0604020202020204" pitchFamily="34" charset="0"/>
                        </a:defRPr>
                      </a:lvl4pPr>
                      <a:lvl5pPr marL="2171700" indent="-342900">
                        <a:spcBef>
                          <a:spcPct val="20000"/>
                        </a:spcBef>
                        <a:defRPr>
                          <a:solidFill>
                            <a:schemeClr val="tx1"/>
                          </a:solidFill>
                          <a:latin typeface="Arial" panose="020B0604020202020204" pitchFamily="34" charset="0"/>
                          <a:cs typeface="Arial" panose="020B0604020202020204" pitchFamily="34" charset="0"/>
                        </a:defRPr>
                      </a:lvl5pPr>
                      <a:lvl6pPr marL="2628900" indent="-3429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3086100" indent="-3429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543300" indent="-3429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4000500" indent="-3429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1. Algaecide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chemeClr val="accent1">
                            <a:gamma/>
                            <a:tint val="47451"/>
                            <a:invGamma/>
                          </a:schemeClr>
                        </a:gs>
                      </a:gsLst>
                      <a:path path="shape">
                        <a:fillToRect l="50000" t="50000" r="50000" b="50000"/>
                      </a:path>
                    </a:gra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panose="020B0604020202020204" pitchFamily="34" charset="0"/>
                          <a:cs typeface="Arial" panose="020B0604020202020204" pitchFamily="34" charset="0"/>
                        </a:rPr>
                        <a:t>Algae</a:t>
                      </a:r>
                    </a:p>
                  </a:txBody>
                  <a:tcPr horzOverflow="overflow">
                    <a:lnL w="12700" cap="flat" cmpd="sng" algn="ctr">
                      <a:solidFill>
                        <a:schemeClr val="tx1"/>
                      </a:solidFill>
                      <a:prstDash val="solid"/>
                      <a:round/>
                      <a:headEnd type="none" w="med" len="med"/>
                      <a:tailEnd type="none" w="med" len="med"/>
                    </a:lnL>
                    <a:lnR w="57150"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chemeClr val="accent1">
                            <a:gamma/>
                            <a:tint val="47451"/>
                            <a:invGamma/>
                          </a:schemeClr>
                        </a:gs>
                      </a:gsLst>
                      <a:path path="shape">
                        <a:fillToRect l="50000" t="50000" r="50000" b="50000"/>
                      </a:path>
                    </a:gra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panose="020B0604020202020204" pitchFamily="34" charset="0"/>
                          <a:cs typeface="Arial" panose="020B0604020202020204" pitchFamily="34" charset="0"/>
                        </a:rPr>
                        <a:t>2. Avicide</a:t>
                      </a:r>
                    </a:p>
                  </a:txBody>
                  <a:tcPr horzOverflow="overflow">
                    <a:lnL w="5715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chemeClr val="accent1">
                            <a:gamma/>
                            <a:tint val="47451"/>
                            <a:invGamma/>
                          </a:schemeClr>
                        </a:gs>
                      </a:gsLst>
                      <a:path path="shape">
                        <a:fillToRect l="50000" t="50000" r="50000" b="50000"/>
                      </a:path>
                    </a:gra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panose="020B0604020202020204" pitchFamily="34" charset="0"/>
                          <a:cs typeface="Arial" panose="020B0604020202020204" pitchFamily="34" charset="0"/>
                        </a:rPr>
                        <a:t>Birds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chemeClr val="accent1">
                            <a:gamma/>
                            <a:tint val="47451"/>
                            <a:invGamma/>
                          </a:schemeClr>
                        </a:gs>
                      </a:gsLst>
                      <a:path path="shape">
                        <a:fillToRect l="50000" t="50000" r="50000" b="50000"/>
                      </a:path>
                    </a:gradFill>
                  </a:tcPr>
                </a:tc>
                <a:extLst>
                  <a:ext uri="{0D108BD9-81ED-4DB2-BD59-A6C34878D82A}">
                    <a16:rowId xmlns:a16="http://schemas.microsoft.com/office/drawing/2014/main" val="10001"/>
                  </a:ext>
                </a:extLst>
              </a:tr>
              <a:tr h="5016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3. Bactericide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chemeClr val="accent1">
                            <a:gamma/>
                            <a:tint val="47451"/>
                            <a:invGamma/>
                          </a:schemeClr>
                        </a:gs>
                      </a:gsLst>
                      <a:path path="shape">
                        <a:fillToRect l="50000" t="50000" r="50000" b="50000"/>
                      </a:path>
                    </a:gra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panose="020B0604020202020204" pitchFamily="34" charset="0"/>
                          <a:cs typeface="Arial" panose="020B0604020202020204" pitchFamily="34" charset="0"/>
                        </a:rPr>
                        <a:t>Bacteria</a:t>
                      </a:r>
                    </a:p>
                  </a:txBody>
                  <a:tcPr horzOverflow="overflow">
                    <a:lnL w="12700" cap="flat" cmpd="sng" algn="ctr">
                      <a:solidFill>
                        <a:schemeClr val="tx1"/>
                      </a:solidFill>
                      <a:prstDash val="solid"/>
                      <a:round/>
                      <a:headEnd type="none" w="med" len="med"/>
                      <a:tailEnd type="none" w="med" len="med"/>
                    </a:lnL>
                    <a:lnR w="57150"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chemeClr val="accent1">
                            <a:gamma/>
                            <a:tint val="47451"/>
                            <a:invGamma/>
                          </a:schemeClr>
                        </a:gs>
                      </a:gsLst>
                      <a:path path="shape">
                        <a:fillToRect l="50000" t="50000" r="50000" b="50000"/>
                      </a:path>
                    </a:gra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4. Fungicide</a:t>
                      </a:r>
                    </a:p>
                  </a:txBody>
                  <a:tcPr horzOverflow="overflow">
                    <a:lnL w="5715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chemeClr val="accent1">
                            <a:gamma/>
                            <a:tint val="47451"/>
                            <a:invGamma/>
                          </a:schemeClr>
                        </a:gs>
                      </a:gsLst>
                      <a:path path="shape">
                        <a:fillToRect l="50000" t="50000" r="50000" b="50000"/>
                      </a:path>
                    </a:gra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Fungi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chemeClr val="accent1">
                            <a:gamma/>
                            <a:tint val="47451"/>
                            <a:invGamma/>
                          </a:schemeClr>
                        </a:gs>
                      </a:gsLst>
                      <a:path path="shape">
                        <a:fillToRect l="50000" t="50000" r="50000" b="50000"/>
                      </a:path>
                    </a:gradFill>
                  </a:tcPr>
                </a:tc>
                <a:extLst>
                  <a:ext uri="{0D108BD9-81ED-4DB2-BD59-A6C34878D82A}">
                    <a16:rowId xmlns:a16="http://schemas.microsoft.com/office/drawing/2014/main" val="10002"/>
                  </a:ext>
                </a:extLst>
              </a:tr>
              <a:tr h="5032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5. Herbicide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chemeClr val="accent1">
                            <a:gamma/>
                            <a:tint val="47451"/>
                            <a:invGamma/>
                          </a:schemeClr>
                        </a:gs>
                      </a:gsLst>
                      <a:path path="shape">
                        <a:fillToRect l="50000" t="50000" r="50000" b="50000"/>
                      </a:path>
                    </a:gra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panose="020B0604020202020204" pitchFamily="34" charset="0"/>
                          <a:cs typeface="Arial" panose="020B0604020202020204" pitchFamily="34" charset="0"/>
                        </a:rPr>
                        <a:t>Plants (weeds)</a:t>
                      </a:r>
                    </a:p>
                  </a:txBody>
                  <a:tcPr horzOverflow="overflow">
                    <a:lnL w="12700" cap="flat" cmpd="sng" algn="ctr">
                      <a:solidFill>
                        <a:schemeClr val="tx1"/>
                      </a:solidFill>
                      <a:prstDash val="solid"/>
                      <a:round/>
                      <a:headEnd type="none" w="med" len="med"/>
                      <a:tailEnd type="none" w="med" len="med"/>
                    </a:lnL>
                    <a:lnR w="57150"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chemeClr val="accent1">
                            <a:gamma/>
                            <a:tint val="47451"/>
                            <a:invGamma/>
                          </a:schemeClr>
                        </a:gs>
                      </a:gsLst>
                      <a:path path="shape">
                        <a:fillToRect l="50000" t="50000" r="50000" b="50000"/>
                      </a:path>
                    </a:gra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6. Insecticide</a:t>
                      </a:r>
                    </a:p>
                  </a:txBody>
                  <a:tcPr horzOverflow="overflow">
                    <a:lnL w="5715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chemeClr val="accent1">
                            <a:gamma/>
                            <a:tint val="47451"/>
                            <a:invGamma/>
                          </a:schemeClr>
                        </a:gs>
                      </a:gsLst>
                      <a:path path="shape">
                        <a:fillToRect l="50000" t="50000" r="50000" b="50000"/>
                      </a:path>
                    </a:gra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panose="020B0604020202020204" pitchFamily="34" charset="0"/>
                          <a:cs typeface="Arial" panose="020B0604020202020204" pitchFamily="34" charset="0"/>
                        </a:rPr>
                        <a:t>Insects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chemeClr val="accent1">
                            <a:gamma/>
                            <a:tint val="47451"/>
                            <a:invGamma/>
                          </a:schemeClr>
                        </a:gs>
                      </a:gsLst>
                      <a:path path="shape">
                        <a:fillToRect l="50000" t="50000" r="50000" b="50000"/>
                      </a:path>
                    </a:gradFill>
                  </a:tcPr>
                </a:tc>
                <a:extLst>
                  <a:ext uri="{0D108BD9-81ED-4DB2-BD59-A6C34878D82A}">
                    <a16:rowId xmlns:a16="http://schemas.microsoft.com/office/drawing/2014/main" val="10003"/>
                  </a:ext>
                </a:extLst>
              </a:tr>
              <a:tr h="5032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7. </a:t>
                      </a:r>
                      <a:r>
                        <a:rPr kumimoji="0" lang="en-US" altLang="en-US" sz="2000" b="1"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Miticide</a:t>
                      </a:r>
                      <a:endParaRPr kumimoji="0" lang="en-US"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chemeClr val="accent1">
                            <a:gamma/>
                            <a:tint val="47451"/>
                            <a:invGamma/>
                          </a:schemeClr>
                        </a:gs>
                      </a:gsLst>
                      <a:path path="shape">
                        <a:fillToRect l="50000" t="50000" r="50000" b="50000"/>
                      </a:path>
                    </a:gra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panose="020B0604020202020204" pitchFamily="34" charset="0"/>
                          <a:cs typeface="Arial" panose="020B0604020202020204" pitchFamily="34" charset="0"/>
                        </a:rPr>
                        <a:t>Mites</a:t>
                      </a:r>
                    </a:p>
                  </a:txBody>
                  <a:tcPr horzOverflow="overflow">
                    <a:lnL w="12700" cap="flat" cmpd="sng" algn="ctr">
                      <a:solidFill>
                        <a:schemeClr val="tx1"/>
                      </a:solidFill>
                      <a:prstDash val="solid"/>
                      <a:round/>
                      <a:headEnd type="none" w="med" len="med"/>
                      <a:tailEnd type="none" w="med" len="med"/>
                    </a:lnL>
                    <a:lnR w="57150"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chemeClr val="accent1">
                            <a:gamma/>
                            <a:tint val="47451"/>
                            <a:invGamma/>
                          </a:schemeClr>
                        </a:gs>
                      </a:gsLst>
                      <a:path path="shape">
                        <a:fillToRect l="50000" t="50000" r="50000" b="50000"/>
                      </a:path>
                    </a:gra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 </a:t>
                      </a:r>
                      <a:r>
                        <a:rPr kumimoji="0" lang="en-US" altLang="en-US" sz="2000" b="1"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Molluscicide</a:t>
                      </a:r>
                      <a:endParaRPr kumimoji="0" lang="en-US"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5715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chemeClr val="accent1">
                            <a:gamma/>
                            <a:tint val="47451"/>
                            <a:invGamma/>
                          </a:schemeClr>
                        </a:gs>
                      </a:gsLst>
                      <a:path path="shape">
                        <a:fillToRect l="50000" t="50000" r="50000" b="50000"/>
                      </a:path>
                    </a:gra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panose="020B0604020202020204" pitchFamily="34" charset="0"/>
                          <a:cs typeface="Arial" panose="020B0604020202020204" pitchFamily="34" charset="0"/>
                        </a:rPr>
                        <a:t>Molluscs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chemeClr val="accent1">
                            <a:gamma/>
                            <a:tint val="47451"/>
                            <a:invGamma/>
                          </a:schemeClr>
                        </a:gs>
                      </a:gsLst>
                      <a:path path="shape">
                        <a:fillToRect l="50000" t="50000" r="50000" b="50000"/>
                      </a:path>
                    </a:gradFill>
                  </a:tcPr>
                </a:tc>
                <a:extLst>
                  <a:ext uri="{0D108BD9-81ED-4DB2-BD59-A6C34878D82A}">
                    <a16:rowId xmlns:a16="http://schemas.microsoft.com/office/drawing/2014/main" val="10004"/>
                  </a:ext>
                </a:extLst>
              </a:tr>
              <a:tr h="5016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9. </a:t>
                      </a:r>
                      <a:r>
                        <a:rPr kumimoji="0" lang="en-US" altLang="en-US" sz="2000" b="1"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Nematicide</a:t>
                      </a:r>
                      <a:endParaRPr kumimoji="0" lang="en-US"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chemeClr val="accent1">
                            <a:gamma/>
                            <a:tint val="47451"/>
                            <a:invGamma/>
                          </a:schemeClr>
                        </a:gs>
                      </a:gsLst>
                      <a:path path="shape">
                        <a:fillToRect l="50000" t="50000" r="50000" b="50000"/>
                      </a:path>
                    </a:gra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Nematodes</a:t>
                      </a:r>
                    </a:p>
                  </a:txBody>
                  <a:tcPr horzOverflow="overflow">
                    <a:lnL w="12700" cap="flat" cmpd="sng" algn="ctr">
                      <a:solidFill>
                        <a:schemeClr val="tx1"/>
                      </a:solidFill>
                      <a:prstDash val="solid"/>
                      <a:round/>
                      <a:headEnd type="none" w="med" len="med"/>
                      <a:tailEnd type="none" w="med" len="med"/>
                    </a:lnL>
                    <a:lnR w="57150"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chemeClr val="accent1">
                            <a:gamma/>
                            <a:tint val="47451"/>
                            <a:invGamma/>
                          </a:schemeClr>
                        </a:gs>
                      </a:gsLst>
                      <a:path path="shape">
                        <a:fillToRect l="50000" t="50000" r="50000" b="50000"/>
                      </a:path>
                    </a:gra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10. Plant Growth Reg.</a:t>
                      </a:r>
                    </a:p>
                  </a:txBody>
                  <a:tcPr horzOverflow="overflow">
                    <a:lnL w="5715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chemeClr val="accent1">
                            <a:gamma/>
                            <a:tint val="47451"/>
                            <a:invGamma/>
                          </a:schemeClr>
                        </a:gs>
                      </a:gsLst>
                      <a:path path="shape">
                        <a:fillToRect l="50000" t="50000" r="50000" b="50000"/>
                      </a:path>
                    </a:gra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panose="020B0604020202020204" pitchFamily="34" charset="0"/>
                          <a:cs typeface="Arial" panose="020B0604020202020204" pitchFamily="34" charset="0"/>
                        </a:rPr>
                        <a:t>Crop Plants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chemeClr val="accent1">
                            <a:gamma/>
                            <a:tint val="47451"/>
                            <a:invGamma/>
                          </a:schemeClr>
                        </a:gs>
                      </a:gsLst>
                      <a:path path="shape">
                        <a:fillToRect l="50000" t="50000" r="50000" b="50000"/>
                      </a:path>
                    </a:gradFill>
                  </a:tcPr>
                </a:tc>
                <a:extLst>
                  <a:ext uri="{0D108BD9-81ED-4DB2-BD59-A6C34878D82A}">
                    <a16:rowId xmlns:a16="http://schemas.microsoft.com/office/drawing/2014/main" val="10005"/>
                  </a:ext>
                </a:extLst>
              </a:tr>
              <a:tr h="5032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11. Rodenticide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chemeClr val="accent1">
                            <a:gamma/>
                            <a:tint val="47451"/>
                            <a:invGamma/>
                          </a:schemeClr>
                        </a:gs>
                      </a:gsLst>
                      <a:path path="shape">
                        <a:fillToRect l="50000" t="50000" r="50000" b="50000"/>
                      </a:path>
                    </a:gra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panose="020B0604020202020204" pitchFamily="34" charset="0"/>
                          <a:cs typeface="Arial" panose="020B0604020202020204" pitchFamily="34" charset="0"/>
                        </a:rPr>
                        <a:t>Rodents</a:t>
                      </a:r>
                    </a:p>
                  </a:txBody>
                  <a:tcPr horzOverflow="overflow">
                    <a:lnL w="12700" cap="flat" cmpd="sng" algn="ctr">
                      <a:solidFill>
                        <a:schemeClr val="tx1"/>
                      </a:solidFill>
                      <a:prstDash val="solid"/>
                      <a:round/>
                      <a:headEnd type="none" w="med" len="med"/>
                      <a:tailEnd type="none" w="med" len="med"/>
                    </a:lnL>
                    <a:lnR w="57150"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chemeClr val="accent1">
                            <a:gamma/>
                            <a:tint val="47451"/>
                            <a:invGamma/>
                          </a:schemeClr>
                        </a:gs>
                      </a:gsLst>
                      <a:path path="shape">
                        <a:fillToRect l="50000" t="50000" r="50000" b="50000"/>
                      </a:path>
                    </a:gra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12. </a:t>
                      </a:r>
                      <a:r>
                        <a:rPr kumimoji="0" lang="en-US" altLang="en-US" sz="2000" b="1"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Piscicide</a:t>
                      </a:r>
                      <a:endParaRPr kumimoji="0" lang="en-US"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5715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chemeClr val="accent1">
                            <a:gamma/>
                            <a:tint val="47451"/>
                            <a:invGamma/>
                          </a:schemeClr>
                        </a:gs>
                      </a:gsLst>
                      <a:path path="shape">
                        <a:fillToRect l="50000" t="50000" r="50000" b="50000"/>
                      </a:path>
                    </a:gra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Fish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chemeClr val="accent1">
                            <a:gamma/>
                            <a:tint val="47451"/>
                            <a:invGamma/>
                          </a:schemeClr>
                        </a:gs>
                      </a:gsLst>
                      <a:path path="shape">
                        <a:fillToRect l="50000" t="50000" r="50000" b="50000"/>
                      </a:path>
                    </a:gra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04800" y="686873"/>
            <a:ext cx="8229600" cy="914400"/>
          </a:xfrm>
        </p:spPr>
        <p:txBody>
          <a:bodyPr/>
          <a:lstStyle/>
          <a:p>
            <a:r>
              <a:rPr lang="en-US" altLang="en-US" sz="3600"/>
              <a:t>Mode of Action Examples</a:t>
            </a:r>
          </a:p>
        </p:txBody>
      </p:sp>
      <p:sp>
        <p:nvSpPr>
          <p:cNvPr id="7171" name="Rectangle 3"/>
          <p:cNvSpPr>
            <a:spLocks noGrp="1" noChangeArrowheads="1"/>
          </p:cNvSpPr>
          <p:nvPr>
            <p:ph idx="1"/>
          </p:nvPr>
        </p:nvSpPr>
        <p:spPr>
          <a:xfrm>
            <a:off x="0" y="1953582"/>
            <a:ext cx="8839200" cy="5257800"/>
          </a:xfrm>
        </p:spPr>
        <p:txBody>
          <a:bodyPr>
            <a:normAutofit/>
          </a:bodyPr>
          <a:lstStyle/>
          <a:p>
            <a:pPr>
              <a:lnSpc>
                <a:spcPct val="80000"/>
              </a:lnSpc>
              <a:spcBef>
                <a:spcPct val="45000"/>
              </a:spcBef>
            </a:pPr>
            <a:r>
              <a:rPr lang="en-US" altLang="en-US" sz="2000" b="1"/>
              <a:t>Broad Spectrum</a:t>
            </a:r>
            <a:r>
              <a:rPr lang="en-US" altLang="en-US" sz="2000"/>
              <a:t> -- Kills broad range of pests, usually refers to insecticides, fungicides, and bactericides</a:t>
            </a:r>
          </a:p>
          <a:p>
            <a:pPr>
              <a:lnSpc>
                <a:spcPct val="80000"/>
              </a:lnSpc>
              <a:spcBef>
                <a:spcPct val="45000"/>
              </a:spcBef>
            </a:pPr>
            <a:r>
              <a:rPr lang="en-US" altLang="en-US" sz="2000" b="1"/>
              <a:t>Contact Poison</a:t>
            </a:r>
            <a:r>
              <a:rPr lang="en-US" altLang="en-US" sz="2000"/>
              <a:t> -- Kills by contacting pest</a:t>
            </a:r>
          </a:p>
          <a:p>
            <a:pPr>
              <a:lnSpc>
                <a:spcPct val="80000"/>
              </a:lnSpc>
              <a:spcBef>
                <a:spcPct val="45000"/>
              </a:spcBef>
            </a:pPr>
            <a:r>
              <a:rPr lang="en-US" altLang="en-US" sz="2000" b="1"/>
              <a:t>Disinfectant (Eradicant</a:t>
            </a:r>
            <a:r>
              <a:rPr lang="en-US" altLang="en-US" sz="2000"/>
              <a:t>) -- Effective against pathogen that has already infected the crop</a:t>
            </a:r>
          </a:p>
          <a:p>
            <a:pPr>
              <a:lnSpc>
                <a:spcPct val="80000"/>
              </a:lnSpc>
              <a:spcBef>
                <a:spcPct val="45000"/>
              </a:spcBef>
            </a:pPr>
            <a:r>
              <a:rPr lang="en-US" altLang="en-US" sz="2000" b="1"/>
              <a:t>Germination Inhibitor </a:t>
            </a:r>
            <a:r>
              <a:rPr lang="en-US" altLang="en-US" sz="2000"/>
              <a:t>-- Inhibits germination of weed seeds, fungus spores, bacterial spores.</a:t>
            </a:r>
          </a:p>
          <a:p>
            <a:pPr>
              <a:lnSpc>
                <a:spcPct val="80000"/>
              </a:lnSpc>
              <a:spcBef>
                <a:spcPct val="45000"/>
              </a:spcBef>
            </a:pPr>
            <a:r>
              <a:rPr lang="en-US" altLang="en-US" sz="2000" b="1"/>
              <a:t>Nonselective </a:t>
            </a:r>
            <a:r>
              <a:rPr lang="en-US" altLang="en-US" sz="2000"/>
              <a:t>-- Kills broad range of pests and/or crop plants, usually used in reference to herbicides</a:t>
            </a:r>
          </a:p>
          <a:p>
            <a:pPr>
              <a:lnSpc>
                <a:spcPct val="80000"/>
              </a:lnSpc>
              <a:spcBef>
                <a:spcPct val="45000"/>
              </a:spcBef>
            </a:pPr>
            <a:r>
              <a:rPr lang="en-US" altLang="en-US" sz="2000" b="1"/>
              <a:t>Nerve Poison </a:t>
            </a:r>
            <a:r>
              <a:rPr lang="en-US" altLang="en-US" sz="2000"/>
              <a:t>-- Interferes with nervous system function</a:t>
            </a:r>
          </a:p>
          <a:p>
            <a:pPr>
              <a:lnSpc>
                <a:spcPct val="80000"/>
              </a:lnSpc>
              <a:spcBef>
                <a:spcPct val="45000"/>
              </a:spcBef>
            </a:pPr>
            <a:r>
              <a:rPr lang="en-US" altLang="en-US" sz="2000" b="1"/>
              <a:t>Protectants</a:t>
            </a:r>
            <a:r>
              <a:rPr lang="en-US" altLang="en-US" sz="2000"/>
              <a:t> -- Protects crop if applied before pathogens infect the crop</a:t>
            </a:r>
          </a:p>
          <a:p>
            <a:pPr>
              <a:lnSpc>
                <a:spcPct val="80000"/>
              </a:lnSpc>
              <a:spcBef>
                <a:spcPct val="45000"/>
              </a:spcBef>
            </a:pPr>
            <a:r>
              <a:rPr lang="en-US" altLang="en-US" sz="2000" b="1"/>
              <a:t>Repellents </a:t>
            </a:r>
            <a:r>
              <a:rPr lang="en-US" altLang="en-US" sz="2000"/>
              <a:t>-- Repels pest from crop or interferes with pest’s ability to locate crop</a:t>
            </a:r>
          </a:p>
          <a:p>
            <a:pPr>
              <a:lnSpc>
                <a:spcPct val="80000"/>
              </a:lnSpc>
              <a:spcBef>
                <a:spcPct val="45000"/>
              </a:spcBef>
            </a:pPr>
            <a:r>
              <a:rPr lang="en-US" altLang="en-US" sz="2000" b="1"/>
              <a:t>Systemic </a:t>
            </a:r>
            <a:r>
              <a:rPr lang="en-US" altLang="en-US" sz="2000"/>
              <a:t>-- Absorbed and translocated throughout the plant to provide protection</a:t>
            </a:r>
          </a:p>
          <a:p>
            <a:pPr>
              <a:lnSpc>
                <a:spcPct val="80000"/>
              </a:lnSpc>
              <a:spcBef>
                <a:spcPct val="45000"/>
              </a:spcBef>
            </a:pPr>
            <a:r>
              <a:rPr lang="en-US" altLang="en-US" sz="2000" b="1"/>
              <a:t>Stomach Poison </a:t>
            </a:r>
            <a:r>
              <a:rPr lang="en-US" altLang="en-US" sz="2000"/>
              <a:t>-- Kills after ingestion by an animal</a:t>
            </a:r>
          </a:p>
          <a:p>
            <a:pPr>
              <a:lnSpc>
                <a:spcPct val="80000"/>
              </a:lnSpc>
              <a:spcBef>
                <a:spcPct val="45000"/>
              </a:spcBef>
            </a:pPr>
            <a:endParaRPr lang="en-US" altLang="en-US"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Benefits of Pesticides</a:t>
            </a:r>
          </a:p>
        </p:txBody>
      </p:sp>
      <p:sp>
        <p:nvSpPr>
          <p:cNvPr id="9219" name="Rectangle 3"/>
          <p:cNvSpPr>
            <a:spLocks noGrp="1" noChangeArrowheads="1"/>
          </p:cNvSpPr>
          <p:nvPr>
            <p:ph idx="1"/>
          </p:nvPr>
        </p:nvSpPr>
        <p:spPr/>
        <p:txBody>
          <a:bodyPr/>
          <a:lstStyle/>
          <a:p>
            <a:r>
              <a:rPr lang="en-US" altLang="en-US" dirty="0"/>
              <a:t>Inexpensive</a:t>
            </a:r>
          </a:p>
          <a:p>
            <a:r>
              <a:rPr lang="en-US" altLang="en-US" dirty="0"/>
              <a:t>Greater control confidence</a:t>
            </a:r>
          </a:p>
          <a:p>
            <a:r>
              <a:rPr lang="en-US" altLang="en-US" dirty="0"/>
              <a:t>Effective and rapid</a:t>
            </a:r>
          </a:p>
          <a:p>
            <a:r>
              <a:rPr lang="en-US" altLang="en-US" dirty="0"/>
              <a:t>Therapeutic</a:t>
            </a:r>
          </a:p>
          <a:p>
            <a:r>
              <a:rPr lang="en-US" altLang="en-US" dirty="0"/>
              <a:t>Management efficiency</a:t>
            </a:r>
          </a:p>
          <a:p>
            <a:r>
              <a:rPr lang="en-US" altLang="en-US" dirty="0"/>
              <a:t>Can enable other management practices</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PSNARRATION" val="15,1631104213,C:\My Documents\BreezeOnline\CorePowerPoints\Ch7_Envir.ppc"/>
</p:tagLst>
</file>

<file path=ppt/tags/tag2.xml><?xml version="1.0" encoding="utf-8"?>
<p:tagLst xmlns:a="http://schemas.openxmlformats.org/drawingml/2006/main" xmlns:r="http://schemas.openxmlformats.org/officeDocument/2006/relationships" xmlns:p="http://schemas.openxmlformats.org/presentationml/2006/main">
  <p:tag name="PPSNARRATION" val="49,1631104213,C:\My Documents\BreezeOnline\CorePowerPoints\Ch7_Envir.ppc"/>
</p:tagLst>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TM04033917[[fn=Berlin]]_novariants" id="{309C13C0-3BE0-4E8F-8916-1D5516B3B5DD}" vid="{18E1BE87-7240-45DF-8788-3CAEB7F17AB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158</TotalTime>
  <Words>1630</Words>
  <Application>Microsoft Office PowerPoint</Application>
  <PresentationFormat>On-screen Show (4:3)</PresentationFormat>
  <Paragraphs>213</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Berlin</vt:lpstr>
      <vt:lpstr>Pesticides</vt:lpstr>
      <vt:lpstr>Pesticides</vt:lpstr>
      <vt:lpstr>Where Are Pesticides Used? </vt:lpstr>
      <vt:lpstr>Where Are Pesticides Used?</vt:lpstr>
      <vt:lpstr>Pesticide Classification</vt:lpstr>
      <vt:lpstr>Pesticide</vt:lpstr>
      <vt:lpstr>Pesticides Classified by Target</vt:lpstr>
      <vt:lpstr>Mode of Action Examples</vt:lpstr>
      <vt:lpstr>Benefits of Pesticides</vt:lpstr>
      <vt:lpstr>Agriculture Pesticide Applications</vt:lpstr>
      <vt:lpstr>Pathways of pesticide movement</vt:lpstr>
      <vt:lpstr>Pesticide Movement</vt:lpstr>
      <vt:lpstr>Protect Sensitive Areas</vt:lpstr>
      <vt:lpstr>Hazards of Pesticides</vt:lpstr>
      <vt:lpstr>Solution to Pesticides.</vt:lpstr>
      <vt:lpstr>Thank You</vt:lpstr>
    </vt:vector>
  </TitlesOfParts>
  <Company>Widget Enterprises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Pesticides</dc:title>
  <dc:creator>Grayson Brown</dc:creator>
  <cp:lastModifiedBy>waqas ahmad</cp:lastModifiedBy>
  <cp:revision>16</cp:revision>
  <dcterms:created xsi:type="dcterms:W3CDTF">2004-03-23T21:31:15Z</dcterms:created>
  <dcterms:modified xsi:type="dcterms:W3CDTF">2020-04-21T10:08:58Z</dcterms:modified>
</cp:coreProperties>
</file>