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7"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custDataLst>
    <p:tags r:id="rId29"/>
  </p:custDataLst>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C7854-4172-4EC9-8378-44110D7B3E7E}" type="datetimeFigureOut">
              <a:rPr lang="en-US" smtClean="0"/>
              <a:t>8/15/2022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6BE4A6-2C87-4817-8E95-3E99ACE18F99}" type="slidenum">
              <a:rPr lang="en-US" smtClean="0"/>
              <a:t>‹#›</a:t>
            </a:fld>
            <a:endParaRPr lang="en-US"/>
          </a:p>
        </p:txBody>
      </p:sp>
    </p:spTree>
    <p:extLst>
      <p:ext uri="{BB962C8B-B14F-4D97-AF65-F5344CB8AC3E}">
        <p14:creationId xmlns:p14="http://schemas.microsoft.com/office/powerpoint/2010/main" val="2855439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2A583C-BB8A-4093-8CD8-21B98B0C3288}" type="slidenum">
              <a:rPr lang="en-US" altLang="en-US"/>
              <a:pPr/>
              <a:t>11</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sz="1400">
                <a:latin typeface="Helvetica" panose="020B0604020202020204" pitchFamily="34" charset="0"/>
              </a:rPr>
              <a:t>Big Idea: A geostatic model of the universe - centered around the Earth, and generally unchanging.</a:t>
            </a:r>
          </a:p>
          <a:p>
            <a:endParaRPr lang="en-US" altLang="en-US" sz="1400">
              <a:latin typeface="Helvetica" panose="020B0604020202020204" pitchFamily="34" charset="0"/>
            </a:endParaRPr>
          </a:p>
          <a:p>
            <a:r>
              <a:rPr lang="en-US" altLang="en-US" sz="1400">
                <a:latin typeface="Helvetica" panose="020B0604020202020204" pitchFamily="34" charset="0"/>
              </a:rPr>
              <a:t>In this model the planets were considered to move within crystalline spheres.  All spheres rotated once a day with the planetary spheres slipping slightly with respect to the outermost (starry) sphere, which accounts for their motions against the starry background. Comets were atmospheric effects caused by the friction of the innermost sphere against the upper atmosphere.</a:t>
            </a:r>
          </a:p>
          <a:p>
            <a:endParaRPr lang="en-US" altLang="en-US" sz="1400">
              <a:latin typeface="Helvetica" panose="020B0604020202020204" pitchFamily="34" charset="0"/>
            </a:endParaRPr>
          </a:p>
        </p:txBody>
      </p:sp>
    </p:spTree>
    <p:extLst>
      <p:ext uri="{BB962C8B-B14F-4D97-AF65-F5344CB8AC3E}">
        <p14:creationId xmlns:p14="http://schemas.microsoft.com/office/powerpoint/2010/main" val="56653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62F2EE-1D51-4009-A1C2-9F93D7F6C198}" type="slidenum">
              <a:rPr lang="en-US" altLang="en-US"/>
              <a:pPr/>
              <a:t>25</a:t>
            </a:fld>
            <a:endParaRPr lang="en-US"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77520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465E30-7856-48F1-A899-4F5854B6E3FB}" type="slidenum">
              <a:rPr lang="en-US" altLang="en-US"/>
              <a:pPr/>
              <a:t>14</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75367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62E749-B543-4CCF-8258-8BA34B15E309}" type="slidenum">
              <a:rPr lang="en-US" altLang="en-US"/>
              <a:pPr/>
              <a:t>15</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58592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7858488-44AA-4D31-9201-D51E9E5866C8}" type="slidenum">
              <a:rPr lang="en-US" altLang="en-US"/>
              <a:pPr/>
              <a:t>16</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8820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0F44A2-7A77-456A-882D-F8B21BD8973F}" type="slidenum">
              <a:rPr lang="en-US" altLang="en-US"/>
              <a:pPr/>
              <a:t>18</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34166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objects are moving away from earth its</a:t>
            </a:r>
            <a:r>
              <a:rPr lang="en-US" baseline="0" dirty="0"/>
              <a:t> light shifts to longer radiation, redder wavelength, an effect known as red shift</a:t>
            </a:r>
          </a:p>
          <a:p>
            <a:r>
              <a:rPr lang="en-US" baseline="0" dirty="0"/>
              <a:t>When object is moving towards earth its light shifts to shorter blue wavelengths known as blue shift.</a:t>
            </a:r>
            <a:endParaRPr lang="en-US" dirty="0"/>
          </a:p>
        </p:txBody>
      </p:sp>
      <p:sp>
        <p:nvSpPr>
          <p:cNvPr id="4" name="Slide Number Placeholder 3"/>
          <p:cNvSpPr>
            <a:spLocks noGrp="1"/>
          </p:cNvSpPr>
          <p:nvPr>
            <p:ph type="sldNum" sz="quarter" idx="10"/>
          </p:nvPr>
        </p:nvSpPr>
        <p:spPr/>
        <p:txBody>
          <a:bodyPr/>
          <a:lstStyle/>
          <a:p>
            <a:fld id="{E36BE4A6-2C87-4817-8E95-3E99ACE18F99}" type="slidenum">
              <a:rPr lang="en-US" smtClean="0"/>
              <a:t>19</a:t>
            </a:fld>
            <a:endParaRPr lang="en-US"/>
          </a:p>
        </p:txBody>
      </p:sp>
    </p:spTree>
    <p:extLst>
      <p:ext uri="{BB962C8B-B14F-4D97-AF65-F5344CB8AC3E}">
        <p14:creationId xmlns:p14="http://schemas.microsoft.com/office/powerpoint/2010/main" val="2563925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D615C89-DA7F-49BD-B58D-FF22900ED000}" type="slidenum">
              <a:rPr lang="en-US" altLang="en-US"/>
              <a:pPr/>
              <a:t>20</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55908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555D9F-1807-4ED2-BD80-F860BA2CFA28}" type="slidenum">
              <a:rPr lang="en-US" altLang="en-US"/>
              <a:pPr/>
              <a:t>21</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45471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298B29-D85A-4D37-BA16-2368BBC8885E}" type="slidenum">
              <a:rPr lang="en-US" altLang="en-US"/>
              <a:pPr/>
              <a:t>24</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986971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0743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4705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65037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912911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03436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85866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9864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36989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8/15/2022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2142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7215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11686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40914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8/15/2022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2889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850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8/15/2022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15360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83230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8949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8/15/2022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883663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629"/>
        <p:cNvGrpSpPr/>
        <p:nvPr/>
      </p:nvGrpSpPr>
      <p:grpSpPr>
        <a:xfrm>
          <a:off x="0" y="0"/>
          <a:ext cx="0" cy="0"/>
          <a:chOff x="0" y="0"/>
          <a:chExt cx="0" cy="0"/>
        </a:xfrm>
      </p:grpSpPr>
      <p:sp>
        <p:nvSpPr>
          <p:cNvPr id="154630" name="Google Shape;154630;p1"/>
          <p:cNvSpPr txBox="1">
            <a:spLocks noGrp="1"/>
          </p:cNvSpPr>
          <p:nvPr>
            <p:ph type="ctrTitle"/>
          </p:nvPr>
        </p:nvSpPr>
        <p:spPr>
          <a:xfrm>
            <a:off x="680322" y="2742465"/>
            <a:ext cx="8144134" cy="137307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10000"/>
              <a:buFont typeface="Impact"/>
              <a:buNone/>
            </a:pPr>
            <a:r>
              <a:rPr lang="en-US" sz="8000"/>
              <a:t>ASTRONOMY</a:t>
            </a:r>
            <a:endParaRPr sz="8000"/>
          </a:p>
        </p:txBody>
      </p:sp>
      <p:sp>
        <p:nvSpPr>
          <p:cNvPr id="154631" name="Google Shape;154631;p1"/>
          <p:cNvSpPr txBox="1">
            <a:spLocks noGrp="1"/>
          </p:cNvSpPr>
          <p:nvPr>
            <p:ph type="subTitle" idx="1"/>
          </p:nvPr>
        </p:nvSpPr>
        <p:spPr>
          <a:xfrm>
            <a:off x="2671248" y="4315099"/>
            <a:ext cx="8045400" cy="763362"/>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1800"/>
              <a:buNone/>
            </a:pPr>
            <a:r>
              <a:rPr lang="en-US" sz="2400" b="1" dirty="0">
                <a:solidFill>
                  <a:schemeClr val="bg1"/>
                </a:solidFill>
              </a:rPr>
              <a:t>GENERAL SCIENCE &amp; </a:t>
            </a:r>
            <a:r>
              <a:rPr lang="en-US" sz="2400" b="1" dirty="0" smtClean="0">
                <a:solidFill>
                  <a:schemeClr val="bg1"/>
                </a:solidFill>
              </a:rPr>
              <a:t>ABILITY</a:t>
            </a:r>
          </a:p>
          <a:p>
            <a:pPr marL="0" lvl="0" indent="0" algn="ctr" rtl="0">
              <a:lnSpc>
                <a:spcPct val="100000"/>
              </a:lnSpc>
              <a:spcBef>
                <a:spcPts val="0"/>
              </a:spcBef>
              <a:spcAft>
                <a:spcPts val="0"/>
              </a:spcAft>
              <a:buSzPts val="1800"/>
              <a:buNone/>
            </a:pPr>
            <a:r>
              <a:rPr lang="en-US" sz="2400" b="1" dirty="0" smtClean="0"/>
              <a:t>By CSS All in One</a:t>
            </a:r>
            <a:endParaRPr sz="2400" b="1" dirty="0"/>
          </a:p>
          <a:p>
            <a:pPr marL="0" lvl="0" indent="0" algn="l" rtl="0">
              <a:lnSpc>
                <a:spcPct val="100000"/>
              </a:lnSpc>
              <a:spcBef>
                <a:spcPts val="700"/>
              </a:spcBef>
              <a:spcAft>
                <a:spcPts val="0"/>
              </a:spcAft>
              <a:buSzPts val="1800"/>
              <a:buNone/>
            </a:pPr>
            <a:endParaRPr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a:t>
            </a:r>
          </a:p>
        </p:txBody>
      </p:sp>
      <p:sp>
        <p:nvSpPr>
          <p:cNvPr id="3" name="Content Placeholder 2"/>
          <p:cNvSpPr>
            <a:spLocks noGrp="1"/>
          </p:cNvSpPr>
          <p:nvPr>
            <p:ph idx="1"/>
          </p:nvPr>
        </p:nvSpPr>
        <p:spPr/>
        <p:txBody>
          <a:bodyPr/>
          <a:lstStyle/>
          <a:p>
            <a:endParaRPr lang="en-US" dirty="0"/>
          </a:p>
        </p:txBody>
      </p:sp>
      <p:pic>
        <p:nvPicPr>
          <p:cNvPr id="14340" name="Picture 4" descr="http://www.regentsearth.com/ILLUSTRATED%20GLOSSARY/Glossary%20Pix/Helio-Geo-Centr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6" y="2123791"/>
            <a:ext cx="10540272" cy="4612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19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pheres.jpg                                                    001263BE&#10;Super Nova                     BB703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7877" y="2010296"/>
            <a:ext cx="7908949" cy="459425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72" name="Text Box 4"/>
          <p:cNvSpPr txBox="1">
            <a:spLocks noChangeArrowheads="1"/>
          </p:cNvSpPr>
          <p:nvPr/>
        </p:nvSpPr>
        <p:spPr bwMode="auto">
          <a:xfrm>
            <a:off x="518360" y="811956"/>
            <a:ext cx="111552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dirty="0">
                <a:solidFill>
                  <a:schemeClr val="bg1"/>
                </a:solidFill>
                <a:latin typeface="HelveticaNeue BoldCond" charset="0"/>
              </a:rPr>
              <a:t>Earth-centered Cosmology:  Claudius Ptolemy</a:t>
            </a:r>
            <a:endParaRPr lang="en-US" altLang="en-US" sz="3200" dirty="0">
              <a:solidFill>
                <a:schemeClr val="bg1"/>
              </a:solidFill>
              <a:latin typeface="HelveticaNeue Condensed" charset="0"/>
            </a:endParaRPr>
          </a:p>
        </p:txBody>
      </p:sp>
    </p:spTree>
    <p:extLst>
      <p:ext uri="{BB962C8B-B14F-4D97-AF65-F5344CB8AC3E}">
        <p14:creationId xmlns:p14="http://schemas.microsoft.com/office/powerpoint/2010/main" val="4115490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orresgalileo.weebly.com/uploads/2/9/4/0/29405899/4879495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70986"/>
            <a:ext cx="8724900" cy="43968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95350" y="5667876"/>
            <a:ext cx="10896600" cy="11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2"/>
                </a:solidFill>
                <a:latin typeface="Times" panose="02020603050405020304" pitchFamily="18" charset="0"/>
              </a:defRPr>
            </a:lvl1pPr>
            <a:lvl2pPr algn="ctr">
              <a:defRPr sz="4400">
                <a:solidFill>
                  <a:schemeClr val="tx2"/>
                </a:solidFill>
                <a:latin typeface="Times" panose="02020603050405020304" pitchFamily="18" charset="0"/>
              </a:defRPr>
            </a:lvl2pPr>
            <a:lvl3pPr algn="ctr">
              <a:defRPr sz="4400">
                <a:solidFill>
                  <a:schemeClr val="tx2"/>
                </a:solidFill>
                <a:latin typeface="Times" panose="02020603050405020304" pitchFamily="18" charset="0"/>
              </a:defRPr>
            </a:lvl3pPr>
            <a:lvl4pPr algn="ctr">
              <a:defRPr sz="4400">
                <a:solidFill>
                  <a:schemeClr val="tx2"/>
                </a:solidFill>
                <a:latin typeface="Times" panose="02020603050405020304" pitchFamily="18" charset="0"/>
              </a:defRPr>
            </a:lvl4pPr>
            <a:lvl5pPr algn="ctr">
              <a:defRPr sz="4400">
                <a:solidFill>
                  <a:schemeClr val="tx2"/>
                </a:solidFill>
                <a:latin typeface="Times" panose="02020603050405020304" pitchFamily="18" charset="0"/>
              </a:defRPr>
            </a:lvl5pPr>
            <a:lvl6pPr marL="457200" algn="ctr" fontAlgn="base">
              <a:spcBef>
                <a:spcPct val="0"/>
              </a:spcBef>
              <a:spcAft>
                <a:spcPct val="0"/>
              </a:spcAft>
              <a:defRPr sz="4400">
                <a:solidFill>
                  <a:schemeClr val="tx2"/>
                </a:solidFill>
                <a:latin typeface="Times" panose="02020603050405020304" pitchFamily="18" charset="0"/>
              </a:defRPr>
            </a:lvl6pPr>
            <a:lvl7pPr marL="914400" algn="ctr" fontAlgn="base">
              <a:spcBef>
                <a:spcPct val="0"/>
              </a:spcBef>
              <a:spcAft>
                <a:spcPct val="0"/>
              </a:spcAft>
              <a:defRPr sz="4400">
                <a:solidFill>
                  <a:schemeClr val="tx2"/>
                </a:solidFill>
                <a:latin typeface="Times" panose="02020603050405020304" pitchFamily="18" charset="0"/>
              </a:defRPr>
            </a:lvl7pPr>
            <a:lvl8pPr marL="1371600" algn="ctr" fontAlgn="base">
              <a:spcBef>
                <a:spcPct val="0"/>
              </a:spcBef>
              <a:spcAft>
                <a:spcPct val="0"/>
              </a:spcAft>
              <a:defRPr sz="4400">
                <a:solidFill>
                  <a:schemeClr val="tx2"/>
                </a:solidFill>
                <a:latin typeface="Times" panose="02020603050405020304" pitchFamily="18" charset="0"/>
              </a:defRPr>
            </a:lvl8pPr>
            <a:lvl9pPr marL="1828800" algn="ctr" fontAlgn="base">
              <a:spcBef>
                <a:spcPct val="0"/>
              </a:spcBef>
              <a:spcAft>
                <a:spcPct val="0"/>
              </a:spcAft>
              <a:defRPr sz="4400">
                <a:solidFill>
                  <a:schemeClr val="tx2"/>
                </a:solidFill>
                <a:latin typeface="Times" panose="02020603050405020304" pitchFamily="18" charset="0"/>
              </a:defRPr>
            </a:lvl9pPr>
          </a:lstStyle>
          <a:p>
            <a:pPr algn="r" eaLnBrk="1" hangingPunct="1"/>
            <a:r>
              <a:rPr lang="en-US" altLang="en-US" sz="3200" dirty="0">
                <a:solidFill>
                  <a:schemeClr val="bg1"/>
                </a:solidFill>
                <a:latin typeface="Helvetica Neue" charset="0"/>
              </a:rPr>
              <a:t>“At rest, however, in the middle of everything is the Sun.”</a:t>
            </a:r>
            <a:br>
              <a:rPr lang="en-US" altLang="en-US" sz="3200" dirty="0">
                <a:solidFill>
                  <a:schemeClr val="bg1"/>
                </a:solidFill>
                <a:latin typeface="Helvetica Neue" charset="0"/>
              </a:rPr>
            </a:br>
            <a:r>
              <a:rPr lang="en-US" altLang="en-US" sz="2400" dirty="0" err="1">
                <a:solidFill>
                  <a:schemeClr val="bg1"/>
                </a:solidFill>
                <a:latin typeface="Helvetica Neue" charset="0"/>
              </a:rPr>
              <a:t>Nicholaus</a:t>
            </a:r>
            <a:r>
              <a:rPr lang="en-US" altLang="en-US" sz="2400" dirty="0">
                <a:solidFill>
                  <a:schemeClr val="bg1"/>
                </a:solidFill>
                <a:latin typeface="Helvetica Neue" charset="0"/>
              </a:rPr>
              <a:t> Copernicus, de </a:t>
            </a:r>
            <a:r>
              <a:rPr lang="en-US" altLang="en-US" sz="2400" dirty="0" err="1">
                <a:solidFill>
                  <a:schemeClr val="bg1"/>
                </a:solidFill>
                <a:latin typeface="Helvetica Neue" charset="0"/>
              </a:rPr>
              <a:t>Revolutionibus</a:t>
            </a:r>
            <a:endParaRPr lang="en-US" altLang="en-US" sz="3200" dirty="0">
              <a:solidFill>
                <a:schemeClr val="bg1"/>
              </a:solidFill>
              <a:latin typeface="Helvetica Neue" charset="0"/>
            </a:endParaRPr>
          </a:p>
        </p:txBody>
      </p:sp>
      <p:sp>
        <p:nvSpPr>
          <p:cNvPr id="4" name="Text Box 2"/>
          <p:cNvSpPr txBox="1">
            <a:spLocks noChangeArrowheads="1"/>
          </p:cNvSpPr>
          <p:nvPr/>
        </p:nvSpPr>
        <p:spPr bwMode="auto">
          <a:xfrm>
            <a:off x="895350" y="450863"/>
            <a:ext cx="1089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bg1"/>
                </a:solidFill>
                <a:latin typeface="HelveticaNeue BoldCond" charset="0"/>
              </a:rPr>
              <a:t>Sun-centered Cosmology:</a:t>
            </a:r>
            <a:r>
              <a:rPr lang="en-US" altLang="en-US" sz="3200" dirty="0">
                <a:solidFill>
                  <a:schemeClr val="bg1"/>
                </a:solidFill>
                <a:latin typeface="Helvetica Neue" charset="0"/>
              </a:rPr>
              <a:t> </a:t>
            </a:r>
            <a:r>
              <a:rPr lang="en-US" altLang="en-US" sz="3200" dirty="0">
                <a:solidFill>
                  <a:schemeClr val="bg1"/>
                </a:solidFill>
                <a:latin typeface="HelveticaNeue BoldCond" charset="0"/>
              </a:rPr>
              <a:t> Nicolaus Copernicus</a:t>
            </a:r>
            <a:endParaRPr lang="en-US" altLang="en-US" sz="2000" dirty="0">
              <a:solidFill>
                <a:schemeClr val="bg1"/>
              </a:solidFill>
              <a:latin typeface="HelveticaNeue BoldCond" charset="0"/>
            </a:endParaRPr>
          </a:p>
        </p:txBody>
      </p:sp>
    </p:spTree>
    <p:extLst>
      <p:ext uri="{BB962C8B-B14F-4D97-AF65-F5344CB8AC3E}">
        <p14:creationId xmlns:p14="http://schemas.microsoft.com/office/powerpoint/2010/main" val="57563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a:solidFill>
                  <a:srgbClr val="FF0000"/>
                </a:solidFill>
              </a:rPr>
              <a:t>Origin and Fate of the Universe</a:t>
            </a:r>
          </a:p>
        </p:txBody>
      </p:sp>
      <p:sp>
        <p:nvSpPr>
          <p:cNvPr id="83971" name="Rectangle 3"/>
          <p:cNvSpPr>
            <a:spLocks noGrp="1" noChangeArrowheads="1"/>
          </p:cNvSpPr>
          <p:nvPr>
            <p:ph idx="1"/>
          </p:nvPr>
        </p:nvSpPr>
        <p:spPr>
          <a:xfrm>
            <a:off x="680321" y="2186317"/>
            <a:ext cx="10131425" cy="5282603"/>
          </a:xfrm>
        </p:spPr>
        <p:txBody>
          <a:bodyPr>
            <a:normAutofit/>
          </a:bodyPr>
          <a:lstStyle/>
          <a:p>
            <a:r>
              <a:rPr lang="en-US" altLang="en-US" sz="3600" dirty="0">
                <a:solidFill>
                  <a:schemeClr val="tx1"/>
                </a:solidFill>
              </a:rPr>
              <a:t>This part of Astronomy is called Cosmology.</a:t>
            </a:r>
          </a:p>
          <a:p>
            <a:r>
              <a:rPr lang="en-US" altLang="en-US" sz="3600" dirty="0">
                <a:solidFill>
                  <a:schemeClr val="tx1"/>
                </a:solidFill>
              </a:rPr>
              <a:t>Cosmology seeks a scientific explanation for how the Universe began and how it might end (or will it go on forever?)</a:t>
            </a:r>
          </a:p>
          <a:p>
            <a:pPr>
              <a:defRPr/>
            </a:pPr>
            <a:r>
              <a:rPr lang="en-US" sz="2800" dirty="0">
                <a:solidFill>
                  <a:schemeClr val="tx1"/>
                </a:solidFill>
              </a:rPr>
              <a:t>Cosmology is the study of the </a:t>
            </a:r>
          </a:p>
          <a:p>
            <a:pPr lvl="1">
              <a:defRPr/>
            </a:pPr>
            <a:r>
              <a:rPr lang="en-US" sz="2400" dirty="0">
                <a:solidFill>
                  <a:schemeClr val="tx1"/>
                </a:solidFill>
              </a:rPr>
              <a:t>Nature,</a:t>
            </a:r>
          </a:p>
          <a:p>
            <a:pPr lvl="1">
              <a:defRPr/>
            </a:pPr>
            <a:r>
              <a:rPr lang="en-US" sz="2400" dirty="0">
                <a:solidFill>
                  <a:schemeClr val="tx1"/>
                </a:solidFill>
              </a:rPr>
              <a:t>Structure,</a:t>
            </a:r>
          </a:p>
          <a:p>
            <a:pPr lvl="1">
              <a:defRPr/>
            </a:pPr>
            <a:r>
              <a:rPr lang="en-US" sz="2400" dirty="0">
                <a:solidFill>
                  <a:schemeClr val="tx1"/>
                </a:solidFill>
              </a:rPr>
              <a:t>Origin,</a:t>
            </a:r>
          </a:p>
          <a:p>
            <a:pPr lvl="1">
              <a:defRPr/>
            </a:pPr>
            <a:r>
              <a:rPr lang="en-US" sz="2400" dirty="0">
                <a:solidFill>
                  <a:schemeClr val="tx1"/>
                </a:solidFill>
              </a:rPr>
              <a:t>And fate of the universe</a:t>
            </a:r>
            <a:endParaRPr lang="en-US" altLang="en-US" sz="4800" dirty="0">
              <a:solidFill>
                <a:schemeClr val="tx1"/>
              </a:solidFill>
            </a:endParaRPr>
          </a:p>
        </p:txBody>
      </p:sp>
    </p:spTree>
    <p:extLst>
      <p:ext uri="{BB962C8B-B14F-4D97-AF65-F5344CB8AC3E}">
        <p14:creationId xmlns:p14="http://schemas.microsoft.com/office/powerpoint/2010/main" val="2343975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defRPr/>
            </a:pPr>
            <a:r>
              <a:rPr lang="en-US"/>
              <a:t>Steady State Theory</a:t>
            </a:r>
          </a:p>
        </p:txBody>
      </p:sp>
      <p:sp>
        <p:nvSpPr>
          <p:cNvPr id="147459" name="Rectangle 3"/>
          <p:cNvSpPr>
            <a:spLocks noGrp="1" noChangeArrowheads="1"/>
          </p:cNvSpPr>
          <p:nvPr>
            <p:ph idx="1"/>
          </p:nvPr>
        </p:nvSpPr>
        <p:spPr/>
        <p:txBody>
          <a:bodyPr/>
          <a:lstStyle/>
          <a:p>
            <a:pPr eaLnBrk="1" hangingPunct="1">
              <a:defRPr/>
            </a:pPr>
            <a:r>
              <a:rPr lang="en-US" sz="3200" dirty="0">
                <a:solidFill>
                  <a:schemeClr val="tx1"/>
                </a:solidFill>
              </a:rPr>
              <a:t>Opposes the Big Bang Theory</a:t>
            </a:r>
          </a:p>
          <a:p>
            <a:pPr eaLnBrk="1" hangingPunct="1">
              <a:defRPr/>
            </a:pPr>
            <a:endParaRPr lang="en-US" sz="3200" dirty="0">
              <a:solidFill>
                <a:schemeClr val="tx1"/>
              </a:solidFill>
            </a:endParaRPr>
          </a:p>
          <a:p>
            <a:pPr eaLnBrk="1" hangingPunct="1">
              <a:defRPr/>
            </a:pPr>
            <a:r>
              <a:rPr lang="en-US" sz="3200" dirty="0">
                <a:solidFill>
                  <a:schemeClr val="tx1"/>
                </a:solidFill>
              </a:rPr>
              <a:t>Steady State Theory states that the universe has always been essentially the same as it is today and that it will continue that way forever.</a:t>
            </a:r>
          </a:p>
          <a:p>
            <a:pPr eaLnBrk="1" hangingPunct="1">
              <a:defRPr/>
            </a:pPr>
            <a:endParaRPr lang="en-US" sz="3200" dirty="0">
              <a:solidFill>
                <a:schemeClr val="tx1"/>
              </a:solidFill>
            </a:endParaRPr>
          </a:p>
          <a:p>
            <a:pPr eaLnBrk="1" hangingPunct="1">
              <a:buFont typeface="Wingdings" panose="05000000000000000000" pitchFamily="2" charset="2"/>
              <a:buNone/>
              <a:defRPr/>
            </a:pPr>
            <a:endParaRPr lang="en-US" dirty="0"/>
          </a:p>
        </p:txBody>
      </p:sp>
    </p:spTree>
    <p:extLst>
      <p:ext uri="{BB962C8B-B14F-4D97-AF65-F5344CB8AC3E}">
        <p14:creationId xmlns:p14="http://schemas.microsoft.com/office/powerpoint/2010/main" val="1170387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t>Steady State Theory</a:t>
            </a:r>
          </a:p>
        </p:txBody>
      </p:sp>
      <p:sp>
        <p:nvSpPr>
          <p:cNvPr id="151555" name="Rectangle 3"/>
          <p:cNvSpPr>
            <a:spLocks noGrp="1" noChangeArrowheads="1"/>
          </p:cNvSpPr>
          <p:nvPr>
            <p:ph idx="1"/>
          </p:nvPr>
        </p:nvSpPr>
        <p:spPr/>
        <p:txBody>
          <a:bodyPr>
            <a:normAutofit/>
          </a:bodyPr>
          <a:lstStyle/>
          <a:p>
            <a:pPr eaLnBrk="1" hangingPunct="1">
              <a:defRPr/>
            </a:pPr>
            <a:r>
              <a:rPr lang="en-US" sz="3200" dirty="0">
                <a:solidFill>
                  <a:schemeClr val="tx1"/>
                </a:solidFill>
              </a:rPr>
              <a:t>As matter moves apart, new matter is created to fill the gaps.</a:t>
            </a:r>
          </a:p>
          <a:p>
            <a:pPr eaLnBrk="1" hangingPunct="1">
              <a:defRPr/>
            </a:pPr>
            <a:endParaRPr lang="en-US" sz="3200" dirty="0">
              <a:solidFill>
                <a:schemeClr val="tx1"/>
              </a:solidFill>
            </a:endParaRPr>
          </a:p>
          <a:p>
            <a:pPr eaLnBrk="1" hangingPunct="1">
              <a:defRPr/>
            </a:pPr>
            <a:r>
              <a:rPr lang="en-US" sz="3200" dirty="0">
                <a:solidFill>
                  <a:schemeClr val="bg1"/>
                </a:solidFill>
              </a:rPr>
              <a:t>Cosmic Background Radiation</a:t>
            </a:r>
            <a:r>
              <a:rPr lang="en-US" sz="3200" dirty="0">
                <a:solidFill>
                  <a:srgbClr val="FF0000"/>
                </a:solidFill>
              </a:rPr>
              <a:t> </a:t>
            </a:r>
            <a:r>
              <a:rPr lang="en-US" sz="3200" dirty="0">
                <a:solidFill>
                  <a:schemeClr val="tx1"/>
                </a:solidFill>
              </a:rPr>
              <a:t>in the universe ruled out the Steady State Theory.</a:t>
            </a:r>
          </a:p>
          <a:p>
            <a:pPr eaLnBrk="1" hangingPunct="1">
              <a:defRPr/>
            </a:pPr>
            <a:endParaRPr lang="en-US" sz="3200" dirty="0">
              <a:solidFill>
                <a:schemeClr val="tx1"/>
              </a:solidFill>
            </a:endParaRPr>
          </a:p>
        </p:txBody>
      </p:sp>
    </p:spTree>
    <p:extLst>
      <p:ext uri="{BB962C8B-B14F-4D97-AF65-F5344CB8AC3E}">
        <p14:creationId xmlns:p14="http://schemas.microsoft.com/office/powerpoint/2010/main" val="226081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a:t>Big Bang Theory</a:t>
            </a:r>
          </a:p>
        </p:txBody>
      </p:sp>
      <p:sp>
        <p:nvSpPr>
          <p:cNvPr id="135171" name="Rectangle 3"/>
          <p:cNvSpPr>
            <a:spLocks noGrp="1" noChangeArrowheads="1"/>
          </p:cNvSpPr>
          <p:nvPr>
            <p:ph idx="1"/>
          </p:nvPr>
        </p:nvSpPr>
        <p:spPr/>
        <p:txBody>
          <a:bodyPr>
            <a:noAutofit/>
          </a:bodyPr>
          <a:lstStyle/>
          <a:p>
            <a:pPr eaLnBrk="1" hangingPunct="1">
              <a:lnSpc>
                <a:spcPct val="90000"/>
              </a:lnSpc>
              <a:defRPr/>
            </a:pPr>
            <a:r>
              <a:rPr lang="en-US" sz="3200" dirty="0">
                <a:solidFill>
                  <a:schemeClr val="tx1"/>
                </a:solidFill>
              </a:rPr>
              <a:t>The Big Bang Theory was first proposed in the late 1920’s.  </a:t>
            </a:r>
          </a:p>
          <a:p>
            <a:pPr eaLnBrk="1" hangingPunct="1">
              <a:lnSpc>
                <a:spcPct val="90000"/>
              </a:lnSpc>
              <a:defRPr/>
            </a:pPr>
            <a:endParaRPr lang="en-US" sz="3200" dirty="0">
              <a:solidFill>
                <a:schemeClr val="tx1"/>
              </a:solidFill>
            </a:endParaRPr>
          </a:p>
          <a:p>
            <a:pPr eaLnBrk="1" hangingPunct="1">
              <a:lnSpc>
                <a:spcPct val="90000"/>
              </a:lnSpc>
              <a:defRPr/>
            </a:pPr>
            <a:r>
              <a:rPr lang="en-US" sz="3200" dirty="0">
                <a:solidFill>
                  <a:schemeClr val="tx1"/>
                </a:solidFill>
              </a:rPr>
              <a:t>It states that there was an infinitely small, infinitely dense point that contained everything that is the universe.</a:t>
            </a:r>
          </a:p>
          <a:p>
            <a:pPr eaLnBrk="1" hangingPunct="1">
              <a:lnSpc>
                <a:spcPct val="90000"/>
              </a:lnSpc>
              <a:buFont typeface="Wingdings" panose="05000000000000000000" pitchFamily="2" charset="2"/>
              <a:buNone/>
              <a:defRPr/>
            </a:pPr>
            <a:endParaRPr lang="en-US" sz="3200" dirty="0">
              <a:solidFill>
                <a:schemeClr val="tx1"/>
              </a:solidFill>
            </a:endParaRPr>
          </a:p>
          <a:p>
            <a:pPr eaLnBrk="1" hangingPunct="1">
              <a:lnSpc>
                <a:spcPct val="90000"/>
              </a:lnSpc>
              <a:defRPr/>
            </a:pPr>
            <a:r>
              <a:rPr lang="en-US" sz="3200" dirty="0">
                <a:solidFill>
                  <a:schemeClr val="tx1"/>
                </a:solidFill>
              </a:rPr>
              <a:t>This singularity was incredibly dense and hot.</a:t>
            </a:r>
          </a:p>
        </p:txBody>
      </p:sp>
    </p:spTree>
    <p:extLst>
      <p:ext uri="{BB962C8B-B14F-4D97-AF65-F5344CB8AC3E}">
        <p14:creationId xmlns:p14="http://schemas.microsoft.com/office/powerpoint/2010/main" val="25511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Universe Dark Energy-1 Expanding Univer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901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a:t>Big Bang Theory</a:t>
            </a:r>
          </a:p>
        </p:txBody>
      </p:sp>
      <p:sp>
        <p:nvSpPr>
          <p:cNvPr id="139267" name="Rectangle 3"/>
          <p:cNvSpPr>
            <a:spLocks noGrp="1" noChangeArrowheads="1"/>
          </p:cNvSpPr>
          <p:nvPr>
            <p:ph idx="1"/>
          </p:nvPr>
        </p:nvSpPr>
        <p:spPr>
          <a:xfrm>
            <a:off x="680321" y="2075914"/>
            <a:ext cx="10178322" cy="5574632"/>
          </a:xfrm>
        </p:spPr>
        <p:txBody>
          <a:bodyPr>
            <a:normAutofit/>
          </a:bodyPr>
          <a:lstStyle/>
          <a:p>
            <a:pPr eaLnBrk="1" hangingPunct="1">
              <a:defRPr/>
            </a:pPr>
            <a:r>
              <a:rPr lang="en-US" sz="2800" dirty="0">
                <a:solidFill>
                  <a:schemeClr val="tx1"/>
                </a:solidFill>
              </a:rPr>
              <a:t>The Big Bang is believed to have occurred between 10 and 15 </a:t>
            </a:r>
            <a:r>
              <a:rPr lang="en-US" sz="2800" b="1" u="sng" dirty="0">
                <a:solidFill>
                  <a:schemeClr val="tx1"/>
                </a:solidFill>
              </a:rPr>
              <a:t>billion</a:t>
            </a:r>
            <a:r>
              <a:rPr lang="en-US" sz="2800" b="1" dirty="0">
                <a:solidFill>
                  <a:schemeClr val="tx1"/>
                </a:solidFill>
              </a:rPr>
              <a:t> </a:t>
            </a:r>
            <a:r>
              <a:rPr lang="en-US" sz="2800" dirty="0">
                <a:solidFill>
                  <a:schemeClr val="tx1"/>
                </a:solidFill>
              </a:rPr>
              <a:t>years</a:t>
            </a:r>
            <a:r>
              <a:rPr lang="en-US" sz="2800" b="1" dirty="0">
                <a:solidFill>
                  <a:schemeClr val="tx1"/>
                </a:solidFill>
              </a:rPr>
              <a:t> </a:t>
            </a:r>
            <a:r>
              <a:rPr lang="en-US" sz="2800" dirty="0">
                <a:solidFill>
                  <a:schemeClr val="tx1"/>
                </a:solidFill>
              </a:rPr>
              <a:t>ago. </a:t>
            </a:r>
          </a:p>
          <a:p>
            <a:pPr eaLnBrk="1" hangingPunct="1">
              <a:defRPr/>
            </a:pPr>
            <a:r>
              <a:rPr lang="en-US" sz="2800" dirty="0">
                <a:solidFill>
                  <a:schemeClr val="tx1"/>
                </a:solidFill>
              </a:rPr>
              <a:t>(</a:t>
            </a:r>
            <a:r>
              <a:rPr lang="en-US" sz="2800" dirty="0">
                <a:solidFill>
                  <a:schemeClr val="bg1"/>
                </a:solidFill>
              </a:rPr>
              <a:t>Most scientists agree that the universe is 13.7 billion years old.</a:t>
            </a:r>
            <a:r>
              <a:rPr lang="en-US" sz="2800" dirty="0">
                <a:solidFill>
                  <a:schemeClr val="tx1"/>
                </a:solidFill>
              </a:rPr>
              <a:t>)</a:t>
            </a:r>
          </a:p>
          <a:p>
            <a:pPr fontAlgn="auto">
              <a:spcAft>
                <a:spcPts val="0"/>
              </a:spcAft>
              <a:defRPr/>
            </a:pPr>
            <a:r>
              <a:rPr lang="en-US" sz="3200" dirty="0"/>
              <a:t>The universe begins as the size of a single atom</a:t>
            </a:r>
          </a:p>
          <a:p>
            <a:pPr fontAlgn="auto">
              <a:spcAft>
                <a:spcPts val="0"/>
              </a:spcAft>
              <a:defRPr/>
            </a:pPr>
            <a:r>
              <a:rPr lang="en-US" sz="3200" dirty="0"/>
              <a:t>The universe began as </a:t>
            </a:r>
            <a:r>
              <a:rPr lang="en-US" sz="3200" dirty="0">
                <a:solidFill>
                  <a:schemeClr val="bg1"/>
                </a:solidFill>
              </a:rPr>
              <a:t>a </a:t>
            </a:r>
            <a:r>
              <a:rPr lang="en-US" sz="3200" u="sng" dirty="0">
                <a:solidFill>
                  <a:schemeClr val="bg1"/>
                </a:solidFill>
              </a:rPr>
              <a:t>violent expansion</a:t>
            </a:r>
          </a:p>
          <a:p>
            <a:pPr lvl="1" fontAlgn="auto">
              <a:spcAft>
                <a:spcPts val="0"/>
              </a:spcAft>
              <a:defRPr/>
            </a:pPr>
            <a:r>
              <a:rPr lang="en-US" sz="2900" dirty="0">
                <a:solidFill>
                  <a:schemeClr val="bg1"/>
                </a:solidFill>
              </a:rPr>
              <a:t>All matter and space were created from a single point of pure energy</a:t>
            </a:r>
            <a:r>
              <a:rPr lang="en-US" sz="2900" dirty="0">
                <a:solidFill>
                  <a:srgbClr val="FFFF00"/>
                </a:solidFill>
              </a:rPr>
              <a:t> </a:t>
            </a:r>
            <a:r>
              <a:rPr lang="en-US" sz="2900" dirty="0"/>
              <a:t>in an instant</a:t>
            </a:r>
          </a:p>
          <a:p>
            <a:pPr lvl="1" fontAlgn="auto">
              <a:spcAft>
                <a:spcPts val="0"/>
              </a:spcAft>
              <a:buFont typeface="Arial" panose="020B0604020202020204" pitchFamily="34" charset="0"/>
              <a:buNone/>
              <a:defRPr/>
            </a:pPr>
            <a:endParaRPr lang="en-US" dirty="0">
              <a:solidFill>
                <a:srgbClr val="FFFF00"/>
              </a:solidFill>
            </a:endParaRPr>
          </a:p>
          <a:p>
            <a:pPr>
              <a:defRPr/>
            </a:pPr>
            <a:r>
              <a:rPr lang="en-US" sz="2800" dirty="0">
                <a:latin typeface="Tahoma" pitchFamily="34" charset="0"/>
              </a:rPr>
              <a:t>The</a:t>
            </a:r>
            <a:r>
              <a:rPr lang="en-US" sz="2800" dirty="0">
                <a:solidFill>
                  <a:schemeClr val="bg1"/>
                </a:solidFill>
                <a:latin typeface="Tahoma" pitchFamily="34" charset="0"/>
              </a:rPr>
              <a:t> early Universe</a:t>
            </a:r>
            <a:r>
              <a:rPr lang="en-US" sz="2800" dirty="0">
                <a:solidFill>
                  <a:srgbClr val="FF0000"/>
                </a:solidFill>
                <a:latin typeface="Tahoma" pitchFamily="34" charset="0"/>
              </a:rPr>
              <a:t> </a:t>
            </a:r>
            <a:r>
              <a:rPr lang="en-US" sz="2800" dirty="0">
                <a:latin typeface="Tahoma" pitchFamily="34" charset="0"/>
              </a:rPr>
              <a:t>was about </a:t>
            </a:r>
            <a:r>
              <a:rPr lang="en-US" sz="2800" dirty="0">
                <a:solidFill>
                  <a:schemeClr val="bg1"/>
                </a:solidFill>
                <a:latin typeface="Tahoma" pitchFamily="34" charset="0"/>
              </a:rPr>
              <a:t>75% Hydrogen</a:t>
            </a:r>
            <a:r>
              <a:rPr lang="en-US" sz="2800" dirty="0">
                <a:solidFill>
                  <a:srgbClr val="FFFF00"/>
                </a:solidFill>
                <a:latin typeface="Tahoma" pitchFamily="34" charset="0"/>
              </a:rPr>
              <a:t> </a:t>
            </a:r>
            <a:r>
              <a:rPr lang="en-US" sz="2800" dirty="0">
                <a:latin typeface="Tahoma" pitchFamily="34" charset="0"/>
              </a:rPr>
              <a:t>and</a:t>
            </a:r>
            <a:r>
              <a:rPr lang="en-US" sz="2800" dirty="0">
                <a:solidFill>
                  <a:srgbClr val="FFFF00"/>
                </a:solidFill>
                <a:latin typeface="Tahoma" pitchFamily="34" charset="0"/>
              </a:rPr>
              <a:t> </a:t>
            </a:r>
            <a:r>
              <a:rPr lang="en-US" sz="2800" dirty="0">
                <a:solidFill>
                  <a:schemeClr val="bg1"/>
                </a:solidFill>
                <a:latin typeface="Tahoma" pitchFamily="34" charset="0"/>
              </a:rPr>
              <a:t>25%</a:t>
            </a:r>
            <a:r>
              <a:rPr lang="en-US" sz="2800" dirty="0">
                <a:solidFill>
                  <a:srgbClr val="FF0000"/>
                </a:solidFill>
                <a:latin typeface="Tahoma" pitchFamily="34" charset="0"/>
              </a:rPr>
              <a:t> </a:t>
            </a:r>
            <a:r>
              <a:rPr lang="en-US" sz="2800" dirty="0">
                <a:solidFill>
                  <a:schemeClr val="bg1"/>
                </a:solidFill>
                <a:latin typeface="Tahoma" pitchFamily="34" charset="0"/>
              </a:rPr>
              <a:t>Helium</a:t>
            </a:r>
            <a:r>
              <a:rPr lang="en-US" sz="2800" dirty="0">
                <a:latin typeface="Tahoma" pitchFamily="34" charset="0"/>
              </a:rPr>
              <a:t>.  It is still almost the same today.</a:t>
            </a:r>
          </a:p>
          <a:p>
            <a:pPr eaLnBrk="1" hangingPunct="1">
              <a:defRPr/>
            </a:pPr>
            <a:endParaRPr lang="en-US" sz="2800" b="1" dirty="0">
              <a:solidFill>
                <a:schemeClr val="tx1"/>
              </a:solidFill>
            </a:endParaRPr>
          </a:p>
        </p:txBody>
      </p:sp>
    </p:spTree>
    <p:extLst>
      <p:ext uri="{BB962C8B-B14F-4D97-AF65-F5344CB8AC3E}">
        <p14:creationId xmlns:p14="http://schemas.microsoft.com/office/powerpoint/2010/main" val="225359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69975548"/>
              </p:ext>
            </p:extLst>
          </p:nvPr>
        </p:nvGraphicFramePr>
        <p:xfrm>
          <a:off x="673779" y="1982921"/>
          <a:ext cx="10737022" cy="4875079"/>
        </p:xfrm>
        <a:graphic>
          <a:graphicData uri="http://schemas.openxmlformats.org/drawingml/2006/table">
            <a:tbl>
              <a:tblPr/>
              <a:tblGrid>
                <a:gridCol w="5368511">
                  <a:extLst>
                    <a:ext uri="{9D8B030D-6E8A-4147-A177-3AD203B41FA5}">
                      <a16:colId xmlns:a16="http://schemas.microsoft.com/office/drawing/2014/main" val="20000"/>
                    </a:ext>
                  </a:extLst>
                </a:gridCol>
                <a:gridCol w="5368511">
                  <a:extLst>
                    <a:ext uri="{9D8B030D-6E8A-4147-A177-3AD203B41FA5}">
                      <a16:colId xmlns:a16="http://schemas.microsoft.com/office/drawing/2014/main" val="20001"/>
                    </a:ext>
                  </a:extLst>
                </a:gridCol>
              </a:tblGrid>
              <a:tr h="603204">
                <a:tc>
                  <a:txBody>
                    <a:bodyPr/>
                    <a:lstStyle/>
                    <a:p>
                      <a:pPr algn="l" fontAlgn="t"/>
                      <a:r>
                        <a:rPr lang="en-US" sz="2400" b="1" i="0" dirty="0">
                          <a:effectLst/>
                        </a:rPr>
                        <a:t>Evidence</a:t>
                      </a:r>
                    </a:p>
                  </a:txBody>
                  <a:tcPr marL="76200" marR="47625" marT="76200" marB="19050">
                    <a:lnL>
                      <a:noFill/>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tc>
                  <a:txBody>
                    <a:bodyPr/>
                    <a:lstStyle/>
                    <a:p>
                      <a:pPr algn="l" fontAlgn="t"/>
                      <a:r>
                        <a:rPr lang="en-US" sz="2400" b="1" i="0" dirty="0">
                          <a:effectLst/>
                        </a:rPr>
                        <a:t>Interpretation</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2B101"/>
                    </a:solidFill>
                  </a:tcPr>
                </a:tc>
                <a:extLst>
                  <a:ext uri="{0D108BD9-81ED-4DB2-BD59-A6C34878D82A}">
                    <a16:rowId xmlns:a16="http://schemas.microsoft.com/office/drawing/2014/main" val="10000"/>
                  </a:ext>
                </a:extLst>
              </a:tr>
              <a:tr h="603204">
                <a:tc>
                  <a:txBody>
                    <a:bodyPr/>
                    <a:lstStyle/>
                    <a:p>
                      <a:pPr algn="l" fontAlgn="t"/>
                      <a:r>
                        <a:rPr lang="en-US" sz="2400" dirty="0">
                          <a:solidFill>
                            <a:srgbClr val="FF0000"/>
                          </a:solidFill>
                          <a:effectLst/>
                        </a:rPr>
                        <a:t>The light from other galaxies is red-shifted.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US" sz="2400" dirty="0">
                          <a:solidFill>
                            <a:srgbClr val="FF0000"/>
                          </a:solidFill>
                          <a:effectLst/>
                        </a:rPr>
                        <a:t>The other galaxies are moving away from us.</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10001"/>
                  </a:ext>
                </a:extLst>
              </a:tr>
              <a:tr h="1946423">
                <a:tc>
                  <a:txBody>
                    <a:bodyPr/>
                    <a:lstStyle/>
                    <a:p>
                      <a:pPr algn="l" fontAlgn="t"/>
                      <a:r>
                        <a:rPr lang="en-US" sz="2400" dirty="0">
                          <a:solidFill>
                            <a:srgbClr val="7030A0"/>
                          </a:solidFill>
                          <a:effectLst/>
                        </a:rPr>
                        <a:t>The further away the galaxy, the more its light is red-shifted.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tc>
                  <a:txBody>
                    <a:bodyPr/>
                    <a:lstStyle/>
                    <a:p>
                      <a:pPr algn="l" fontAlgn="t"/>
                      <a:r>
                        <a:rPr lang="en-US" sz="2400" dirty="0">
                          <a:solidFill>
                            <a:srgbClr val="7030A0"/>
                          </a:solidFill>
                          <a:effectLst/>
                        </a:rPr>
                        <a:t>The most likely explanation is that the whole universe is expanding. This supports the theory that the start of the universe could have been from a singularity.</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CDFBD"/>
                    </a:solidFill>
                  </a:tcPr>
                </a:tc>
                <a:extLst>
                  <a:ext uri="{0D108BD9-81ED-4DB2-BD59-A6C34878D82A}">
                    <a16:rowId xmlns:a16="http://schemas.microsoft.com/office/drawing/2014/main" val="10002"/>
                  </a:ext>
                </a:extLst>
              </a:tr>
              <a:tr h="1498682">
                <a:tc>
                  <a:txBody>
                    <a:bodyPr/>
                    <a:lstStyle/>
                    <a:p>
                      <a:pPr algn="l" fontAlgn="t"/>
                      <a:r>
                        <a:rPr lang="en-US" sz="2400" dirty="0">
                          <a:solidFill>
                            <a:schemeClr val="bg1"/>
                          </a:solidFill>
                          <a:effectLst/>
                        </a:rPr>
                        <a:t>Cosmic Microwave Background</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tc>
                  <a:txBody>
                    <a:bodyPr/>
                    <a:lstStyle/>
                    <a:p>
                      <a:pPr algn="l" fontAlgn="t"/>
                      <a:r>
                        <a:rPr lang="en-US" sz="2400" dirty="0">
                          <a:solidFill>
                            <a:schemeClr val="bg1"/>
                          </a:solidFill>
                          <a:effectLst/>
                        </a:rPr>
                        <a:t>The relatively uniform background radiation is the remains of energy created just after the Big Bang.</a:t>
                      </a:r>
                    </a:p>
                  </a:txBody>
                  <a:tcPr marL="76200" marR="47625" marT="76200" marB="1905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8EEE2"/>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673779" y="1036444"/>
            <a:ext cx="9681365" cy="461665"/>
          </a:xfrm>
          <a:prstGeom prst="rect">
            <a:avLst/>
          </a:prstGeom>
        </p:spPr>
        <p:txBody>
          <a:bodyPr wrap="square">
            <a:spAutoFit/>
          </a:bodyPr>
          <a:lstStyle/>
          <a:p>
            <a:pPr lvl="0" defTabSz="914400" eaLnBrk="0" fontAlgn="base" hangingPunct="0">
              <a:spcBef>
                <a:spcPct val="0"/>
              </a:spcBef>
              <a:spcAft>
                <a:spcPct val="0"/>
              </a:spcAft>
            </a:pPr>
            <a:r>
              <a:rPr lang="en-US" altLang="en-US" sz="2400" b="1" dirty="0">
                <a:solidFill>
                  <a:schemeClr val="accent6">
                    <a:lumMod val="75000"/>
                  </a:schemeClr>
                </a:solidFill>
                <a:latin typeface="Verdana" panose="020B0604030504040204" pitchFamily="34" charset="0"/>
              </a:rPr>
              <a:t>A summary of some of the evidence of the Big Bang and its interpretation</a:t>
            </a:r>
          </a:p>
        </p:txBody>
      </p:sp>
    </p:spTree>
    <p:extLst>
      <p:ext uri="{BB962C8B-B14F-4D97-AF65-F5344CB8AC3E}">
        <p14:creationId xmlns:p14="http://schemas.microsoft.com/office/powerpoint/2010/main" val="2848950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a:xfrm>
            <a:off x="680321" y="2292858"/>
            <a:ext cx="5853972" cy="4565142"/>
          </a:xfrm>
        </p:spPr>
        <p:txBody>
          <a:bodyPr>
            <a:noAutofit/>
          </a:bodyPr>
          <a:lstStyle/>
          <a:p>
            <a:r>
              <a:rPr lang="en-US" sz="3200" dirty="0">
                <a:solidFill>
                  <a:srgbClr val="FFFF00"/>
                </a:solidFill>
              </a:rPr>
              <a:t>NASA</a:t>
            </a:r>
            <a:r>
              <a:rPr lang="en-US" sz="3200" dirty="0"/>
              <a:t> defines astronomy as simple “</a:t>
            </a:r>
            <a:r>
              <a:rPr lang="en-US" sz="3200" dirty="0">
                <a:solidFill>
                  <a:srgbClr val="FFFF00"/>
                </a:solidFill>
              </a:rPr>
              <a:t>the study of stars, planets and space</a:t>
            </a:r>
            <a:r>
              <a:rPr lang="en-US" sz="3200" dirty="0">
                <a:solidFill>
                  <a:schemeClr val="bg1"/>
                </a:solidFill>
              </a:rPr>
              <a:t>.</a:t>
            </a:r>
            <a:r>
              <a:rPr lang="en-US" sz="3200" dirty="0"/>
              <a:t>” </a:t>
            </a:r>
          </a:p>
          <a:p>
            <a:r>
              <a:rPr lang="en-US" sz="3200" dirty="0"/>
              <a:t>Astronomy and astrology were historically associated, but </a:t>
            </a:r>
            <a:r>
              <a:rPr lang="en-US" sz="3200" dirty="0">
                <a:solidFill>
                  <a:srgbClr val="00B050"/>
                </a:solidFill>
              </a:rPr>
              <a:t>astrology is not a science </a:t>
            </a:r>
            <a:r>
              <a:rPr lang="en-US" sz="3200" dirty="0"/>
              <a:t>and is no longer recognized as having anything to do with astronomy. </a:t>
            </a:r>
          </a:p>
        </p:txBody>
      </p:sp>
      <p:pic>
        <p:nvPicPr>
          <p:cNvPr id="6146" name="Picture 2" descr="http://myspace.pc.edu/rarts/public_html/courses/astronomy/notes/The_Sun/astronomical_un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283" y="2113791"/>
            <a:ext cx="4744206" cy="474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721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fontScale="90000"/>
          </a:bodyPr>
          <a:lstStyle/>
          <a:p>
            <a:pPr eaLnBrk="1" hangingPunct="1">
              <a:defRPr/>
            </a:pPr>
            <a:r>
              <a:rPr lang="en-US" sz="4000" dirty="0">
                <a:solidFill>
                  <a:srgbClr val="FF0000"/>
                </a:solidFill>
                <a:latin typeface="Arial Black" panose="020B0A04020102020204" pitchFamily="34" charset="0"/>
              </a:rPr>
              <a:t>Cosmic Microwave Background Radiation</a:t>
            </a:r>
          </a:p>
        </p:txBody>
      </p:sp>
      <p:sp>
        <p:nvSpPr>
          <p:cNvPr id="144387" name="Rectangle 3"/>
          <p:cNvSpPr>
            <a:spLocks noGrp="1" noChangeArrowheads="1"/>
          </p:cNvSpPr>
          <p:nvPr>
            <p:ph idx="1"/>
          </p:nvPr>
        </p:nvSpPr>
        <p:spPr>
          <a:xfrm>
            <a:off x="680321" y="1834166"/>
            <a:ext cx="10178322" cy="5381897"/>
          </a:xfrm>
        </p:spPr>
        <p:txBody>
          <a:bodyPr>
            <a:normAutofit/>
          </a:bodyPr>
          <a:lstStyle/>
          <a:p>
            <a:pPr eaLnBrk="1" hangingPunct="1">
              <a:defRPr/>
            </a:pPr>
            <a:endParaRPr lang="en-US" sz="2800" dirty="0">
              <a:solidFill>
                <a:schemeClr val="tx1"/>
              </a:solidFill>
            </a:endParaRPr>
          </a:p>
          <a:p>
            <a:pPr>
              <a:defRPr/>
            </a:pPr>
            <a:r>
              <a:rPr lang="en-US" sz="2800" dirty="0"/>
              <a:t>Scientists discovered that there are microwaves coming from every direction in space. Big Bang theory says this is energy created at the beginning of the universe, just after the Big Bang, and that has been travelling through space ever since.</a:t>
            </a:r>
          </a:p>
          <a:p>
            <a:pPr>
              <a:defRPr/>
            </a:pPr>
            <a:endParaRPr lang="en-US" sz="2800" dirty="0">
              <a:solidFill>
                <a:schemeClr val="tx1"/>
              </a:solidFill>
            </a:endParaRPr>
          </a:p>
          <a:p>
            <a:pPr eaLnBrk="1" hangingPunct="1">
              <a:defRPr/>
            </a:pPr>
            <a:r>
              <a:rPr lang="en-US" sz="2800" dirty="0">
                <a:solidFill>
                  <a:schemeClr val="tx1"/>
                </a:solidFill>
              </a:rPr>
              <a:t>Long-wavelength radiation that fills all space.  </a:t>
            </a:r>
          </a:p>
          <a:p>
            <a:pPr eaLnBrk="1" hangingPunct="1">
              <a:defRPr/>
            </a:pPr>
            <a:endParaRPr lang="en-US" sz="2800" dirty="0">
              <a:solidFill>
                <a:schemeClr val="tx1"/>
              </a:solidFill>
            </a:endParaRPr>
          </a:p>
          <a:p>
            <a:pPr eaLnBrk="1" hangingPunct="1">
              <a:defRPr/>
            </a:pPr>
            <a:r>
              <a:rPr lang="en-US" sz="2800" dirty="0">
                <a:solidFill>
                  <a:schemeClr val="tx1"/>
                </a:solidFill>
              </a:rPr>
              <a:t>Can be detected using special antenna. (1% of this can be detected in the static on your TV set.)</a:t>
            </a:r>
          </a:p>
        </p:txBody>
      </p:sp>
    </p:spTree>
    <p:extLst>
      <p:ext uri="{BB962C8B-B14F-4D97-AF65-F5344CB8AC3E}">
        <p14:creationId xmlns:p14="http://schemas.microsoft.com/office/powerpoint/2010/main" val="2176635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27036" y="818070"/>
            <a:ext cx="8229600" cy="914400"/>
          </a:xfrm>
        </p:spPr>
        <p:txBody>
          <a:bodyPr/>
          <a:lstStyle/>
          <a:p>
            <a:pPr eaLnBrk="1" hangingPunct="1">
              <a:defRPr/>
            </a:pPr>
            <a:r>
              <a:rPr lang="en-US" dirty="0"/>
              <a:t>Bell Laboratories</a:t>
            </a:r>
          </a:p>
        </p:txBody>
      </p:sp>
      <p:sp>
        <p:nvSpPr>
          <p:cNvPr id="145411" name="Rectangle 3"/>
          <p:cNvSpPr>
            <a:spLocks noGrp="1" noChangeArrowheads="1"/>
          </p:cNvSpPr>
          <p:nvPr>
            <p:ph sz="half" idx="1"/>
          </p:nvPr>
        </p:nvSpPr>
        <p:spPr>
          <a:xfrm>
            <a:off x="427036" y="2219543"/>
            <a:ext cx="4267200" cy="4773107"/>
          </a:xfrm>
        </p:spPr>
        <p:txBody>
          <a:bodyPr>
            <a:noAutofit/>
          </a:bodyPr>
          <a:lstStyle/>
          <a:p>
            <a:pPr eaLnBrk="1" hangingPunct="1">
              <a:lnSpc>
                <a:spcPct val="90000"/>
              </a:lnSpc>
              <a:defRPr/>
            </a:pPr>
            <a:r>
              <a:rPr lang="en-US" sz="2800" dirty="0">
                <a:solidFill>
                  <a:schemeClr val="tx1"/>
                </a:solidFill>
              </a:rPr>
              <a:t>Penzias and Wilson (1965) were radio astronomers who worked for Bell Telephone Laboratories.</a:t>
            </a:r>
          </a:p>
          <a:p>
            <a:pPr eaLnBrk="1" hangingPunct="1">
              <a:lnSpc>
                <a:spcPct val="90000"/>
              </a:lnSpc>
              <a:defRPr/>
            </a:pPr>
            <a:r>
              <a:rPr lang="en-US" sz="2800" dirty="0">
                <a:solidFill>
                  <a:schemeClr val="tx1"/>
                </a:solidFill>
              </a:rPr>
              <a:t>Found a mysterious microwave signal causing background noise in their radio telescope.</a:t>
            </a:r>
          </a:p>
          <a:p>
            <a:pPr eaLnBrk="1" hangingPunct="1">
              <a:lnSpc>
                <a:spcPct val="90000"/>
              </a:lnSpc>
              <a:defRPr/>
            </a:pPr>
            <a:r>
              <a:rPr lang="en-US" sz="2800" dirty="0">
                <a:solidFill>
                  <a:schemeClr val="tx1"/>
                </a:solidFill>
              </a:rPr>
              <a:t>The signal came from everywhere.</a:t>
            </a:r>
          </a:p>
        </p:txBody>
      </p:sp>
      <p:sp>
        <p:nvSpPr>
          <p:cNvPr id="4" name="Content Placeholder 3"/>
          <p:cNvSpPr>
            <a:spLocks noGrp="1"/>
          </p:cNvSpPr>
          <p:nvPr>
            <p:ph sz="half" idx="2"/>
          </p:nvPr>
        </p:nvSpPr>
        <p:spPr>
          <a:xfrm>
            <a:off x="6172200" y="6172200"/>
            <a:ext cx="4038600" cy="457200"/>
          </a:xfrm>
        </p:spPr>
        <p:txBody>
          <a:bodyPr>
            <a:normAutofit fontScale="92500"/>
          </a:bodyPr>
          <a:lstStyle/>
          <a:p>
            <a:pPr>
              <a:buFont typeface="Wingdings" panose="05000000000000000000" pitchFamily="2" charset="2"/>
              <a:buNone/>
              <a:defRPr/>
            </a:pPr>
            <a:r>
              <a:rPr lang="en-US" dirty="0"/>
              <a:t>Arno </a:t>
            </a:r>
            <a:r>
              <a:rPr lang="en-US" dirty="0">
                <a:solidFill>
                  <a:schemeClr val="hlink"/>
                </a:solidFill>
              </a:rPr>
              <a:t>Penzias	  </a:t>
            </a:r>
            <a:r>
              <a:rPr lang="en-US" dirty="0"/>
              <a:t>Robert Wilson</a:t>
            </a:r>
            <a:endParaRPr lang="en-US" dirty="0">
              <a:solidFill>
                <a:schemeClr val="hlink"/>
              </a:solidFill>
            </a:endParaRPr>
          </a:p>
          <a:p>
            <a:pPr>
              <a:buFont typeface="Wingdings" panose="05000000000000000000" pitchFamily="2" charset="2"/>
              <a:buNone/>
              <a:defRPr/>
            </a:pPr>
            <a:endParaRPr lang="en-US" sz="2400" dirty="0">
              <a:solidFill>
                <a:schemeClr val="hlink"/>
              </a:solidFill>
            </a:endParaRPr>
          </a:p>
          <a:p>
            <a:pPr>
              <a:buFont typeface="Wingdings" panose="05000000000000000000" pitchFamily="2" charset="2"/>
              <a:buNone/>
              <a:defRPr/>
            </a:pPr>
            <a:endParaRPr lang="en-US" dirty="0"/>
          </a:p>
        </p:txBody>
      </p:sp>
      <p:pic>
        <p:nvPicPr>
          <p:cNvPr id="17413" name="Picture 4" descr="Horn_Antenna-in_Holmdel%2C_New_Jers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838201"/>
            <a:ext cx="3867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Arno Allan Penz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1" y="4267201"/>
            <a:ext cx="13255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8" descr="Robert Woodrow Wil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4081" y="4267200"/>
            <a:ext cx="13255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457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 Shift Theory</a:t>
            </a:r>
          </a:p>
        </p:txBody>
      </p:sp>
      <p:sp>
        <p:nvSpPr>
          <p:cNvPr id="3" name="Content Placeholder 2"/>
          <p:cNvSpPr>
            <a:spLocks noGrp="1"/>
          </p:cNvSpPr>
          <p:nvPr>
            <p:ph idx="1"/>
          </p:nvPr>
        </p:nvSpPr>
        <p:spPr>
          <a:xfrm>
            <a:off x="798832" y="2092054"/>
            <a:ext cx="5297167" cy="4479474"/>
          </a:xfrm>
        </p:spPr>
        <p:txBody>
          <a:bodyPr>
            <a:noAutofit/>
          </a:bodyPr>
          <a:lstStyle/>
          <a:p>
            <a:r>
              <a:rPr lang="en-US" sz="3200" dirty="0">
                <a:solidFill>
                  <a:srgbClr val="002060"/>
                </a:solidFill>
              </a:rPr>
              <a:t>Astronomers have found that the</a:t>
            </a:r>
            <a:r>
              <a:rPr lang="en-US" sz="3200" dirty="0">
                <a:solidFill>
                  <a:schemeClr val="accent5">
                    <a:lumMod val="75000"/>
                  </a:schemeClr>
                </a:solidFill>
              </a:rPr>
              <a:t> </a:t>
            </a:r>
            <a:r>
              <a:rPr lang="en-US" sz="3200" dirty="0"/>
              <a:t>further from us a star</a:t>
            </a:r>
            <a:r>
              <a:rPr lang="en-US" sz="3200" dirty="0">
                <a:solidFill>
                  <a:srgbClr val="002060"/>
                </a:solidFill>
              </a:rPr>
              <a:t> is the more its light is red shifted. This tells us that </a:t>
            </a:r>
            <a:r>
              <a:rPr lang="en-US" sz="3200" dirty="0">
                <a:solidFill>
                  <a:schemeClr val="bg1"/>
                </a:solidFill>
              </a:rPr>
              <a:t>distant galaxies are moving away from us</a:t>
            </a:r>
            <a:r>
              <a:rPr lang="en-US" sz="3200" dirty="0">
                <a:solidFill>
                  <a:schemeClr val="accent5">
                    <a:lumMod val="75000"/>
                  </a:schemeClr>
                </a:solidFill>
              </a:rPr>
              <a:t>, </a:t>
            </a:r>
            <a:r>
              <a:rPr lang="en-US" sz="3200" dirty="0">
                <a:solidFill>
                  <a:srgbClr val="002060"/>
                </a:solidFill>
              </a:rPr>
              <a:t>and that the further a galaxy is the faster it is moving away. </a:t>
            </a:r>
          </a:p>
        </p:txBody>
      </p:sp>
      <p:pic>
        <p:nvPicPr>
          <p:cNvPr id="2050" name="Picture 2" descr="https://www.apologeticspress.org/user_images/image/rr/2003/r&amp;r0305a-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3680" y="495340"/>
            <a:ext cx="5608320" cy="6362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868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a:xfrm>
            <a:off x="202578" y="833834"/>
            <a:ext cx="10178322" cy="727958"/>
          </a:xfrm>
        </p:spPr>
        <p:txBody>
          <a:bodyPr>
            <a:normAutofit/>
          </a:bodyPr>
          <a:lstStyle/>
          <a:p>
            <a:pPr algn="ctr"/>
            <a:r>
              <a:rPr lang="en-US" altLang="en-US" sz="3200" b="1" dirty="0">
                <a:latin typeface="Comic Sans MS" panose="030F0702030302020204" pitchFamily="66" charset="0"/>
              </a:rPr>
              <a:t>Misconceptions about the Big Bang</a:t>
            </a:r>
          </a:p>
        </p:txBody>
      </p:sp>
      <p:sp>
        <p:nvSpPr>
          <p:cNvPr id="3" name="Content Placeholder 2"/>
          <p:cNvSpPr>
            <a:spLocks noGrp="1"/>
          </p:cNvSpPr>
          <p:nvPr>
            <p:ph idx="1"/>
          </p:nvPr>
        </p:nvSpPr>
        <p:spPr>
          <a:xfrm>
            <a:off x="450250" y="2325822"/>
            <a:ext cx="10178322" cy="5104298"/>
          </a:xfrm>
        </p:spPr>
        <p:txBody>
          <a:bodyPr rtlCol="0">
            <a:normAutofit/>
          </a:bodyPr>
          <a:lstStyle/>
          <a:p>
            <a:pPr>
              <a:defRPr/>
            </a:pPr>
            <a:r>
              <a:rPr lang="en-US" sz="3200" dirty="0">
                <a:solidFill>
                  <a:srgbClr val="00B050"/>
                </a:solidFill>
                <a:ea typeface="+mn-ea"/>
              </a:rPr>
              <a:t>there was</a:t>
            </a:r>
            <a:r>
              <a:rPr lang="en-US" sz="3200" dirty="0">
                <a:solidFill>
                  <a:schemeClr val="bg1"/>
                </a:solidFill>
                <a:ea typeface="+mn-ea"/>
              </a:rPr>
              <a:t> no explosion</a:t>
            </a:r>
            <a:r>
              <a:rPr lang="en-US" sz="3200" dirty="0">
                <a:solidFill>
                  <a:srgbClr val="00B050"/>
                </a:solidFill>
                <a:ea typeface="+mn-ea"/>
              </a:rPr>
              <a:t>; there was (and continues to be) an expansion</a:t>
            </a:r>
          </a:p>
          <a:p>
            <a:pPr lvl="1">
              <a:defRPr/>
            </a:pPr>
            <a:r>
              <a:rPr lang="en-US" sz="2800" dirty="0">
                <a:solidFill>
                  <a:srgbClr val="00B050"/>
                </a:solidFill>
                <a:ea typeface="+mn-ea"/>
              </a:rPr>
              <a:t>Rather than </a:t>
            </a:r>
            <a:r>
              <a:rPr lang="en-US" sz="2800" dirty="0">
                <a:solidFill>
                  <a:schemeClr val="bg1"/>
                </a:solidFill>
                <a:ea typeface="+mn-ea"/>
              </a:rPr>
              <a:t>imagining a balloon popping</a:t>
            </a:r>
            <a:r>
              <a:rPr lang="en-US" sz="2800" dirty="0">
                <a:solidFill>
                  <a:srgbClr val="00B050"/>
                </a:solidFill>
                <a:ea typeface="+mn-ea"/>
              </a:rPr>
              <a:t> and releasing its contents, imagine a balloon expanding: an infinitesimally small balloon expanding to the size of our current universe</a:t>
            </a:r>
          </a:p>
          <a:p>
            <a:pPr>
              <a:defRPr/>
            </a:pPr>
            <a:r>
              <a:rPr lang="en-US" sz="3200" dirty="0">
                <a:solidFill>
                  <a:srgbClr val="00B050"/>
                </a:solidFill>
                <a:ea typeface="+mn-ea"/>
              </a:rPr>
              <a:t>we tend to image the </a:t>
            </a:r>
            <a:r>
              <a:rPr lang="en-US" sz="3200" dirty="0">
                <a:solidFill>
                  <a:schemeClr val="bg1"/>
                </a:solidFill>
                <a:ea typeface="+mn-ea"/>
              </a:rPr>
              <a:t>singularity</a:t>
            </a:r>
            <a:r>
              <a:rPr lang="en-US" sz="3200" dirty="0">
                <a:solidFill>
                  <a:srgbClr val="FF0000"/>
                </a:solidFill>
                <a:ea typeface="+mn-ea"/>
              </a:rPr>
              <a:t> </a:t>
            </a:r>
            <a:r>
              <a:rPr lang="en-US" sz="3200" dirty="0">
                <a:solidFill>
                  <a:srgbClr val="00B050"/>
                </a:solidFill>
                <a:ea typeface="+mn-ea"/>
              </a:rPr>
              <a:t>as a </a:t>
            </a:r>
            <a:r>
              <a:rPr lang="en-US" sz="3200" dirty="0">
                <a:solidFill>
                  <a:schemeClr val="bg1"/>
                </a:solidFill>
                <a:ea typeface="+mn-ea"/>
              </a:rPr>
              <a:t>little fireball</a:t>
            </a:r>
            <a:r>
              <a:rPr lang="en-US" sz="3200" dirty="0">
                <a:solidFill>
                  <a:srgbClr val="FF0000"/>
                </a:solidFill>
                <a:ea typeface="+mn-ea"/>
              </a:rPr>
              <a:t> </a:t>
            </a:r>
            <a:r>
              <a:rPr lang="en-US" sz="3200" dirty="0">
                <a:solidFill>
                  <a:srgbClr val="00B050"/>
                </a:solidFill>
                <a:ea typeface="+mn-ea"/>
              </a:rPr>
              <a:t>appearing somewhere in space</a:t>
            </a:r>
          </a:p>
          <a:p>
            <a:pPr lvl="1">
              <a:defRPr/>
            </a:pPr>
            <a:r>
              <a:rPr lang="en-US" sz="2800" dirty="0">
                <a:solidFill>
                  <a:srgbClr val="00B050"/>
                </a:solidFill>
                <a:ea typeface="+mn-ea"/>
              </a:rPr>
              <a:t>space began inside of the singularity. Prior to the singularity, </a:t>
            </a:r>
            <a:r>
              <a:rPr lang="en-US" sz="2800" i="1" dirty="0">
                <a:solidFill>
                  <a:srgbClr val="00B050"/>
                </a:solidFill>
                <a:ea typeface="+mn-ea"/>
              </a:rPr>
              <a:t>nothing</a:t>
            </a:r>
            <a:r>
              <a:rPr lang="en-US" sz="2800" dirty="0">
                <a:solidFill>
                  <a:srgbClr val="00B050"/>
                </a:solidFill>
                <a:ea typeface="+mn-ea"/>
              </a:rPr>
              <a:t> existed, not space, time, matter, or energy - nothing.</a:t>
            </a:r>
          </a:p>
          <a:p>
            <a:pPr>
              <a:defRPr/>
            </a:pPr>
            <a:endParaRPr lang="en-US" dirty="0">
              <a:solidFill>
                <a:srgbClr val="00B050"/>
              </a:solidFill>
              <a:ea typeface="+mn-ea"/>
            </a:endParaRPr>
          </a:p>
        </p:txBody>
      </p:sp>
    </p:spTree>
    <p:extLst>
      <p:ext uri="{BB962C8B-B14F-4D97-AF65-F5344CB8AC3E}">
        <p14:creationId xmlns:p14="http://schemas.microsoft.com/office/powerpoint/2010/main" val="1913238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a:t>Fates of the Universe</a:t>
            </a:r>
          </a:p>
        </p:txBody>
      </p:sp>
      <p:sp>
        <p:nvSpPr>
          <p:cNvPr id="153603" name="Rectangle 3"/>
          <p:cNvSpPr>
            <a:spLocks noGrp="1" noChangeArrowheads="1"/>
          </p:cNvSpPr>
          <p:nvPr>
            <p:ph idx="1"/>
          </p:nvPr>
        </p:nvSpPr>
        <p:spPr>
          <a:xfrm>
            <a:off x="1006839" y="2511181"/>
            <a:ext cx="10178322" cy="3593591"/>
          </a:xfrm>
        </p:spPr>
        <p:txBody>
          <a:bodyPr>
            <a:noAutofit/>
          </a:bodyPr>
          <a:lstStyle/>
          <a:p>
            <a:pPr eaLnBrk="1" hangingPunct="1">
              <a:defRPr/>
            </a:pPr>
            <a:r>
              <a:rPr lang="en-US" sz="3200" b="1" dirty="0">
                <a:solidFill>
                  <a:srgbClr val="C00000"/>
                </a:solidFill>
              </a:rPr>
              <a:t>Open Universe</a:t>
            </a:r>
          </a:p>
          <a:p>
            <a:pPr eaLnBrk="1" hangingPunct="1">
              <a:defRPr/>
            </a:pPr>
            <a:endParaRPr lang="en-US" sz="3200" b="1" dirty="0">
              <a:solidFill>
                <a:srgbClr val="C00000"/>
              </a:solidFill>
            </a:endParaRPr>
          </a:p>
          <a:p>
            <a:pPr eaLnBrk="1" hangingPunct="1">
              <a:defRPr/>
            </a:pPr>
            <a:r>
              <a:rPr lang="en-US" sz="3200" b="1" dirty="0">
                <a:solidFill>
                  <a:srgbClr val="C00000"/>
                </a:solidFill>
              </a:rPr>
              <a:t>Closed Universe</a:t>
            </a:r>
          </a:p>
          <a:p>
            <a:pPr eaLnBrk="1" hangingPunct="1">
              <a:defRPr/>
            </a:pPr>
            <a:endParaRPr lang="en-US" sz="3200" b="1" dirty="0">
              <a:solidFill>
                <a:srgbClr val="C00000"/>
              </a:solidFill>
            </a:endParaRPr>
          </a:p>
          <a:p>
            <a:pPr eaLnBrk="1" hangingPunct="1">
              <a:defRPr/>
            </a:pPr>
            <a:r>
              <a:rPr lang="en-US" sz="3200" b="1" dirty="0">
                <a:solidFill>
                  <a:srgbClr val="C00000"/>
                </a:solidFill>
              </a:rPr>
              <a:t>Flat Universe</a:t>
            </a:r>
          </a:p>
          <a:p>
            <a:pPr eaLnBrk="1" hangingPunct="1">
              <a:defRPr/>
            </a:pPr>
            <a:endParaRPr lang="en-US" sz="3200" b="1" dirty="0">
              <a:solidFill>
                <a:srgbClr val="C00000"/>
              </a:solidFill>
            </a:endParaRPr>
          </a:p>
          <a:p>
            <a:pPr eaLnBrk="1" hangingPunct="1">
              <a:defRPr/>
            </a:pPr>
            <a:r>
              <a:rPr lang="en-US" sz="3200" b="1" dirty="0">
                <a:solidFill>
                  <a:srgbClr val="C00000"/>
                </a:solidFill>
              </a:rPr>
              <a:t>Cyclic Model</a:t>
            </a:r>
          </a:p>
          <a:p>
            <a:pPr marL="0" indent="0" eaLnBrk="1" hangingPunct="1">
              <a:buNone/>
              <a:defRPr/>
            </a:pPr>
            <a:endParaRPr lang="en-US" sz="3200" b="1" dirty="0">
              <a:solidFill>
                <a:srgbClr val="C00000"/>
              </a:solidFill>
            </a:endParaRPr>
          </a:p>
        </p:txBody>
      </p:sp>
    </p:spTree>
    <p:extLst>
      <p:ext uri="{BB962C8B-B14F-4D97-AF65-F5344CB8AC3E}">
        <p14:creationId xmlns:p14="http://schemas.microsoft.com/office/powerpoint/2010/main" val="1507944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dirty="0"/>
              <a:t>Fate of the Universe</a:t>
            </a:r>
          </a:p>
        </p:txBody>
      </p:sp>
      <p:sp>
        <p:nvSpPr>
          <p:cNvPr id="154627" name="Rectangle 3"/>
          <p:cNvSpPr>
            <a:spLocks noGrp="1" noChangeArrowheads="1"/>
          </p:cNvSpPr>
          <p:nvPr>
            <p:ph idx="1"/>
          </p:nvPr>
        </p:nvSpPr>
        <p:spPr/>
        <p:txBody>
          <a:bodyPr>
            <a:normAutofit fontScale="92500" lnSpcReduction="20000"/>
          </a:bodyPr>
          <a:lstStyle/>
          <a:p>
            <a:pPr eaLnBrk="1" hangingPunct="1">
              <a:defRPr/>
            </a:pPr>
            <a:r>
              <a:rPr lang="en-US" sz="3200" b="1" dirty="0">
                <a:solidFill>
                  <a:srgbClr val="C00000"/>
                </a:solidFill>
              </a:rPr>
              <a:t>Open Universe </a:t>
            </a:r>
            <a:r>
              <a:rPr lang="en-US" sz="3200" dirty="0">
                <a:solidFill>
                  <a:schemeClr val="tx1"/>
                </a:solidFill>
              </a:rPr>
              <a:t>– little gravity that outward expansion goes on forever</a:t>
            </a:r>
          </a:p>
          <a:p>
            <a:pPr eaLnBrk="1" hangingPunct="1">
              <a:defRPr/>
            </a:pPr>
            <a:endParaRPr lang="en-US" sz="3200" dirty="0">
              <a:solidFill>
                <a:schemeClr val="tx1"/>
              </a:solidFill>
            </a:endParaRPr>
          </a:p>
          <a:p>
            <a:pPr eaLnBrk="1" hangingPunct="1">
              <a:defRPr/>
            </a:pPr>
            <a:r>
              <a:rPr lang="en-US" sz="3200" b="1" dirty="0">
                <a:solidFill>
                  <a:srgbClr val="C00000"/>
                </a:solidFill>
              </a:rPr>
              <a:t>Closed Universe </a:t>
            </a:r>
            <a:r>
              <a:rPr lang="en-US" sz="3200" dirty="0">
                <a:solidFill>
                  <a:schemeClr val="tx1"/>
                </a:solidFill>
              </a:rPr>
              <a:t>– gravity will eventually halt the expansion and draw everything.  Also known as the Big Crunch</a:t>
            </a:r>
          </a:p>
          <a:p>
            <a:pPr eaLnBrk="1" hangingPunct="1">
              <a:defRPr/>
            </a:pPr>
            <a:endParaRPr lang="en-US" sz="3200" dirty="0">
              <a:solidFill>
                <a:schemeClr val="tx1"/>
              </a:solidFill>
            </a:endParaRPr>
          </a:p>
          <a:p>
            <a:pPr>
              <a:defRPr/>
            </a:pPr>
            <a:r>
              <a:rPr lang="en-US" sz="3200" b="1" dirty="0">
                <a:solidFill>
                  <a:srgbClr val="C00000"/>
                </a:solidFill>
              </a:rPr>
              <a:t>Flat Universe </a:t>
            </a:r>
            <a:r>
              <a:rPr lang="en-US" sz="3200" dirty="0">
                <a:solidFill>
                  <a:schemeClr val="tx1"/>
                </a:solidFill>
              </a:rPr>
              <a:t>– expansion slows down but never stops</a:t>
            </a:r>
          </a:p>
          <a:p>
            <a:pPr eaLnBrk="1" hangingPunct="1">
              <a:defRPr/>
            </a:pPr>
            <a:endParaRPr lang="en-US" sz="3200" dirty="0">
              <a:solidFill>
                <a:schemeClr val="tx1"/>
              </a:solidFill>
            </a:endParaRPr>
          </a:p>
        </p:txBody>
      </p:sp>
    </p:spTree>
    <p:extLst>
      <p:ext uri="{BB962C8B-B14F-4D97-AF65-F5344CB8AC3E}">
        <p14:creationId xmlns:p14="http://schemas.microsoft.com/office/powerpoint/2010/main" val="4292716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7200" b="1" dirty="0" smtClean="0"/>
              <a:t>Thank You</a:t>
            </a:r>
            <a:endParaRPr lang="en-US" sz="7200" b="1" dirty="0"/>
          </a:p>
        </p:txBody>
      </p:sp>
      <p:sp>
        <p:nvSpPr>
          <p:cNvPr id="3" name="Subtitle 2"/>
          <p:cNvSpPr>
            <a:spLocks noGrp="1"/>
          </p:cNvSpPr>
          <p:nvPr>
            <p:ph type="subTitle" idx="1"/>
          </p:nvPr>
        </p:nvSpPr>
        <p:spPr/>
        <p:txBody>
          <a:bodyPr/>
          <a:lstStyle/>
          <a:p>
            <a:r>
              <a:rPr lang="en-US" b="1" dirty="0" smtClean="0"/>
              <a:t>By CSS All in One</a:t>
            </a:r>
            <a:endParaRPr lang="en-US" b="1" dirty="0"/>
          </a:p>
        </p:txBody>
      </p:sp>
    </p:spTree>
    <p:extLst>
      <p:ext uri="{BB962C8B-B14F-4D97-AF65-F5344CB8AC3E}">
        <p14:creationId xmlns:p14="http://schemas.microsoft.com/office/powerpoint/2010/main" val="83759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Universe</a:t>
            </a:r>
          </a:p>
        </p:txBody>
      </p:sp>
      <p:sp>
        <p:nvSpPr>
          <p:cNvPr id="3" name="Content Placeholder 2"/>
          <p:cNvSpPr>
            <a:spLocks noGrp="1"/>
          </p:cNvSpPr>
          <p:nvPr>
            <p:ph idx="1"/>
          </p:nvPr>
        </p:nvSpPr>
        <p:spPr>
          <a:xfrm>
            <a:off x="62772" y="2033335"/>
            <a:ext cx="6229350" cy="5600699"/>
          </a:xfrm>
        </p:spPr>
        <p:txBody>
          <a:bodyPr>
            <a:noAutofit/>
          </a:bodyPr>
          <a:lstStyle/>
          <a:p>
            <a:r>
              <a:rPr lang="en-US" sz="3200" b="1" dirty="0">
                <a:solidFill>
                  <a:srgbClr val="00B050"/>
                </a:solidFill>
              </a:rPr>
              <a:t>all existing </a:t>
            </a:r>
            <a:r>
              <a:rPr lang="en-US" sz="3200" b="1" dirty="0">
                <a:solidFill>
                  <a:schemeClr val="bg1"/>
                </a:solidFill>
              </a:rPr>
              <a:t>matter, energy and space </a:t>
            </a:r>
            <a:r>
              <a:rPr lang="en-US" sz="3200" b="1" dirty="0">
                <a:solidFill>
                  <a:srgbClr val="00B050"/>
                </a:solidFill>
              </a:rPr>
              <a:t>considered as a </a:t>
            </a:r>
            <a:r>
              <a:rPr lang="en-US" sz="3600" b="1" dirty="0">
                <a:solidFill>
                  <a:schemeClr val="tx1">
                    <a:lumMod val="95000"/>
                    <a:lumOff val="5000"/>
                  </a:schemeClr>
                </a:solidFill>
              </a:rPr>
              <a:t>whole</a:t>
            </a:r>
            <a:r>
              <a:rPr lang="en-US" sz="3200" b="1" dirty="0">
                <a:solidFill>
                  <a:srgbClr val="00B050"/>
                </a:solidFill>
              </a:rPr>
              <a:t>; the cosmos. </a:t>
            </a:r>
          </a:p>
          <a:p>
            <a:r>
              <a:rPr lang="en-US" sz="3200" b="1" dirty="0">
                <a:solidFill>
                  <a:srgbClr val="00B050"/>
                </a:solidFill>
              </a:rPr>
              <a:t>The universe is believed to be at least </a:t>
            </a:r>
            <a:r>
              <a:rPr lang="en-US" sz="3200" b="1" dirty="0">
                <a:solidFill>
                  <a:schemeClr val="tx1">
                    <a:lumMod val="95000"/>
                    <a:lumOff val="5000"/>
                  </a:schemeClr>
                </a:solidFill>
              </a:rPr>
              <a:t>91 billion light years in</a:t>
            </a:r>
            <a:r>
              <a:rPr lang="en-US" sz="3200" b="1" dirty="0">
                <a:solidFill>
                  <a:srgbClr val="00B050"/>
                </a:solidFill>
              </a:rPr>
              <a:t> diameter and contains a vast number of </a:t>
            </a:r>
            <a:r>
              <a:rPr lang="en-US" sz="3200" b="1" dirty="0">
                <a:solidFill>
                  <a:schemeClr val="bg1"/>
                </a:solidFill>
              </a:rPr>
              <a:t>galaxies</a:t>
            </a:r>
            <a:r>
              <a:rPr lang="en-US" sz="3200" b="1" dirty="0">
                <a:solidFill>
                  <a:srgbClr val="00B050"/>
                </a:solidFill>
              </a:rPr>
              <a:t>; it has been expanding since its creation in the Big Bang about 13.7 billion years ago.</a:t>
            </a:r>
          </a:p>
        </p:txBody>
      </p:sp>
      <p:pic>
        <p:nvPicPr>
          <p:cNvPr id="7170" name="Picture 2" descr="http://www.lightthefear.com/images/2008/05/12/history_of_the_univers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1"/>
            <a:ext cx="547853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19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11" y="571112"/>
            <a:ext cx="4629150" cy="1492132"/>
          </a:xfrm>
        </p:spPr>
        <p:txBody>
          <a:bodyPr/>
          <a:lstStyle/>
          <a:p>
            <a:pPr algn="ctr"/>
            <a:r>
              <a:rPr lang="en-US" dirty="0"/>
              <a:t>Astronomical units</a:t>
            </a:r>
          </a:p>
        </p:txBody>
      </p:sp>
      <p:pic>
        <p:nvPicPr>
          <p:cNvPr id="9218" name="Picture 2" descr="https://i.ytimg.com/vi/Op3AYaJc0Xw/maxresdefaul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9360" y="1"/>
            <a:ext cx="588264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0811" y="2968316"/>
            <a:ext cx="4057650" cy="2308324"/>
          </a:xfrm>
          <a:prstGeom prst="rect">
            <a:avLst/>
          </a:prstGeom>
          <a:noFill/>
        </p:spPr>
        <p:txBody>
          <a:bodyPr wrap="square" rtlCol="0">
            <a:spAutoFit/>
          </a:bodyPr>
          <a:lstStyle/>
          <a:p>
            <a:pPr marL="571500" indent="-571500">
              <a:buFont typeface="Arial" panose="020B0604020202020204" pitchFamily="34" charset="0"/>
              <a:buChar char="•"/>
            </a:pPr>
            <a:r>
              <a:rPr lang="en-US" sz="3600" dirty="0">
                <a:solidFill>
                  <a:schemeClr val="bg1"/>
                </a:solidFill>
              </a:rPr>
              <a:t> </a:t>
            </a:r>
            <a:r>
              <a:rPr lang="en-US" sz="3600" b="1" dirty="0">
                <a:solidFill>
                  <a:schemeClr val="bg1"/>
                </a:solidFill>
              </a:rPr>
              <a:t>Astronomical unit</a:t>
            </a:r>
          </a:p>
          <a:p>
            <a:pPr marL="571500" indent="-571500">
              <a:buFont typeface="Arial" panose="020B0604020202020204" pitchFamily="34" charset="0"/>
              <a:buChar char="•"/>
            </a:pPr>
            <a:r>
              <a:rPr lang="en-US" sz="3600" b="1" dirty="0">
                <a:solidFill>
                  <a:schemeClr val="bg1"/>
                </a:solidFill>
              </a:rPr>
              <a:t>Light year &amp;</a:t>
            </a:r>
          </a:p>
          <a:p>
            <a:pPr marL="571500" indent="-571500">
              <a:buFont typeface="Arial" panose="020B0604020202020204" pitchFamily="34" charset="0"/>
              <a:buChar char="•"/>
            </a:pPr>
            <a:r>
              <a:rPr lang="en-US" sz="3600" b="1" dirty="0">
                <a:solidFill>
                  <a:schemeClr val="bg1"/>
                </a:solidFill>
              </a:rPr>
              <a:t>Parsec</a:t>
            </a:r>
          </a:p>
        </p:txBody>
      </p:sp>
    </p:spTree>
    <p:extLst>
      <p:ext uri="{BB962C8B-B14F-4D97-AF65-F5344CB8AC3E}">
        <p14:creationId xmlns:p14="http://schemas.microsoft.com/office/powerpoint/2010/main" val="129560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2000"/>
                                        <p:tgtEl>
                                          <p:spTgt spid="4">
                                            <p:txEl>
                                              <p:pRg st="0" end="0"/>
                                            </p:txEl>
                                          </p:spTgt>
                                        </p:tgtEl>
                                      </p:cBhvr>
                                    </p:animEffect>
                                    <p:anim calcmode="lin" valueType="num">
                                      <p:cBhvr>
                                        <p:cTn id="12"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Astronomical unit</a:t>
            </a:r>
          </a:p>
        </p:txBody>
      </p:sp>
      <p:sp>
        <p:nvSpPr>
          <p:cNvPr id="3" name="Content Placeholder 2"/>
          <p:cNvSpPr>
            <a:spLocks noGrp="1"/>
          </p:cNvSpPr>
          <p:nvPr>
            <p:ph idx="1"/>
          </p:nvPr>
        </p:nvSpPr>
        <p:spPr>
          <a:xfrm>
            <a:off x="176929" y="2019300"/>
            <a:ext cx="11334750" cy="2322715"/>
          </a:xfrm>
        </p:spPr>
        <p:txBody>
          <a:bodyPr>
            <a:noAutofit/>
          </a:bodyPr>
          <a:lstStyle/>
          <a:p>
            <a:pPr marL="0" indent="0" fontAlgn="base">
              <a:buNone/>
            </a:pPr>
            <a:r>
              <a:rPr lang="en-US" sz="2800" dirty="0">
                <a:solidFill>
                  <a:schemeClr val="tx1"/>
                </a:solidFill>
              </a:rPr>
              <a:t>One </a:t>
            </a:r>
            <a:r>
              <a:rPr lang="en-US" sz="2800" b="1" dirty="0">
                <a:solidFill>
                  <a:schemeClr val="bg1"/>
                </a:solidFill>
              </a:rPr>
              <a:t>astronomical unit (AU) </a:t>
            </a:r>
            <a:r>
              <a:rPr lang="en-US" sz="2800" dirty="0">
                <a:solidFill>
                  <a:schemeClr val="tx1"/>
                </a:solidFill>
              </a:rPr>
              <a:t>represents the mean distance between the Earth and our sun. The AU is approximately 150 million kilometers or 93 million miles. </a:t>
            </a:r>
            <a:r>
              <a:rPr lang="en-US" sz="2800" dirty="0"/>
              <a:t> In 2012, the International Astronomical Union defined the distance to be 149,597,870,700 meters.</a:t>
            </a:r>
          </a:p>
          <a:p>
            <a:pPr marL="0" indent="0" fontAlgn="base">
              <a:buNone/>
            </a:pPr>
            <a:endParaRPr lang="en-US" sz="2800" dirty="0">
              <a:solidFill>
                <a:schemeClr val="tx1"/>
              </a:solidFill>
            </a:endParaRPr>
          </a:p>
          <a:p>
            <a:pPr marL="0" indent="0" fontAlgn="base">
              <a:buNone/>
            </a:pPr>
            <a:r>
              <a:rPr lang="en-US" sz="2800" b="1" dirty="0"/>
              <a:t>1 AU</a:t>
            </a:r>
            <a:r>
              <a:rPr lang="en-US" sz="2800" dirty="0"/>
              <a:t> = 149,597,870.700 kilometers</a:t>
            </a:r>
          </a:p>
          <a:p>
            <a:pPr marL="0" indent="0" fontAlgn="base">
              <a:buNone/>
            </a:pPr>
            <a:endParaRPr lang="en-US" sz="2800" dirty="0">
              <a:solidFill>
                <a:schemeClr val="tx1"/>
              </a:solidFill>
            </a:endParaRPr>
          </a:p>
        </p:txBody>
      </p:sp>
      <p:pic>
        <p:nvPicPr>
          <p:cNvPr id="11266" name="Picture 2" descr="https://d18l82el6cdm1i.cloudfront.net/solvable/ff84a9d278.acdf41735f.aUbr8v.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5050" y="4838700"/>
            <a:ext cx="733425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mph" presetSubtype="0" fill="hold" nodeType="clickEffect">
                                  <p:stCondLst>
                                    <p:cond delay="0"/>
                                  </p:stCondLst>
                                  <p:childTnLst>
                                    <p:anim calcmode="discrete" valueType="str">
                                      <p:cBhvr override="childStyle">
                                        <p:cTn id="24" dur="2000" fill="hold"/>
                                        <p:tgtEl>
                                          <p:spTgt spid="3">
                                            <p:txEl>
                                              <p:pRg st="2" end="2"/>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2000" fill="hold"/>
                                        <p:tgtEl>
                                          <p:spTgt spid="1126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Year</a:t>
            </a:r>
          </a:p>
        </p:txBody>
      </p:sp>
      <p:sp>
        <p:nvSpPr>
          <p:cNvPr id="3" name="Content Placeholder 2"/>
          <p:cNvSpPr>
            <a:spLocks noGrp="1"/>
          </p:cNvSpPr>
          <p:nvPr>
            <p:ph idx="1"/>
          </p:nvPr>
        </p:nvSpPr>
        <p:spPr>
          <a:xfrm>
            <a:off x="398090" y="2337785"/>
            <a:ext cx="10178322" cy="5372100"/>
          </a:xfrm>
        </p:spPr>
        <p:txBody>
          <a:bodyPr>
            <a:noAutofit/>
          </a:bodyPr>
          <a:lstStyle/>
          <a:p>
            <a:r>
              <a:rPr lang="en-US" sz="2800" dirty="0"/>
              <a:t>As defined by the International Astronomical Union (IAU), a light-year is </a:t>
            </a:r>
            <a:r>
              <a:rPr lang="en-US" sz="2800" b="1" dirty="0">
                <a:solidFill>
                  <a:schemeClr val="bg1"/>
                </a:solidFill>
              </a:rPr>
              <a:t>the distance that light travels in vacuum in one Julian year (365.25 days)</a:t>
            </a:r>
            <a:r>
              <a:rPr lang="en-US" sz="2800" b="1" dirty="0">
                <a:solidFill>
                  <a:srgbClr val="C00000"/>
                </a:solidFill>
              </a:rPr>
              <a:t> </a:t>
            </a:r>
            <a:r>
              <a:rPr lang="en-US" sz="2800" dirty="0"/>
              <a:t>which is 9.4607 × 10</a:t>
            </a:r>
            <a:r>
              <a:rPr lang="en-US" sz="2800" baseline="30000" dirty="0"/>
              <a:t>12</a:t>
            </a:r>
            <a:r>
              <a:rPr lang="en-US" sz="2800" dirty="0"/>
              <a:t> km</a:t>
            </a:r>
          </a:p>
          <a:p>
            <a:endParaRPr lang="en-US" sz="2800" dirty="0"/>
          </a:p>
          <a:p>
            <a:r>
              <a:rPr lang="en-US" sz="2800" dirty="0"/>
              <a:t>Because it includes the word year, the term light-year is sometimes misinterpreted as a unit of time.</a:t>
            </a:r>
          </a:p>
          <a:p>
            <a:endParaRPr lang="en-US" sz="2800" dirty="0"/>
          </a:p>
          <a:p>
            <a:r>
              <a:rPr lang="en-US" sz="2800" dirty="0"/>
              <a:t>The SI unit system defines the speed of light as roughly 3.00×10</a:t>
            </a:r>
            <a:r>
              <a:rPr lang="en-US" sz="2800" baseline="30000" dirty="0"/>
              <a:t>8 </a:t>
            </a:r>
            <a:r>
              <a:rPr lang="en-US" sz="2800" dirty="0"/>
              <a:t>meter/second</a:t>
            </a:r>
          </a:p>
        </p:txBody>
      </p:sp>
    </p:spTree>
    <p:extLst>
      <p:ext uri="{BB962C8B-B14F-4D97-AF65-F5344CB8AC3E}">
        <p14:creationId xmlns:p14="http://schemas.microsoft.com/office/powerpoint/2010/main" val="143493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3">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 Year..</a:t>
            </a:r>
          </a:p>
        </p:txBody>
      </p:sp>
      <p:sp>
        <p:nvSpPr>
          <p:cNvPr id="3" name="Content Placeholder 2"/>
          <p:cNvSpPr>
            <a:spLocks noGrp="1"/>
          </p:cNvSpPr>
          <p:nvPr>
            <p:ph idx="1"/>
          </p:nvPr>
        </p:nvSpPr>
        <p:spPr/>
        <p:txBody>
          <a:bodyPr/>
          <a:lstStyle/>
          <a:p>
            <a:endParaRPr lang="en-US"/>
          </a:p>
        </p:txBody>
      </p:sp>
      <p:pic>
        <p:nvPicPr>
          <p:cNvPr id="4" name="Picture 2" descr="http://cdn.phys.org/newman/gfx/news/hires/2015/howbigistheu.png"/>
          <p:cNvPicPr>
            <a:picLocks noChangeAspect="1" noChangeArrowheads="1"/>
          </p:cNvPicPr>
          <p:nvPr/>
        </p:nvPicPr>
        <p:blipFill rotWithShape="1">
          <a:blip r:embed="rId2">
            <a:extLst>
              <a:ext uri="{28A0092B-C50C-407E-A947-70E740481C1C}">
                <a14:useLocalDpi xmlns:a14="http://schemas.microsoft.com/office/drawing/2010/main" val="0"/>
              </a:ext>
            </a:extLst>
          </a:blip>
          <a:srcRect l="580" t="2184" r="8827" b="9747"/>
          <a:stretch/>
        </p:blipFill>
        <p:spPr bwMode="auto">
          <a:xfrm>
            <a:off x="0" y="2014388"/>
            <a:ext cx="12192000" cy="4843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00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Parsec</a:t>
            </a:r>
          </a:p>
        </p:txBody>
      </p:sp>
      <p:sp>
        <p:nvSpPr>
          <p:cNvPr id="3" name="Content Placeholder 2"/>
          <p:cNvSpPr>
            <a:spLocks noGrp="1"/>
          </p:cNvSpPr>
          <p:nvPr>
            <p:ph idx="1"/>
          </p:nvPr>
        </p:nvSpPr>
        <p:spPr>
          <a:xfrm>
            <a:off x="205145" y="3139225"/>
            <a:ext cx="11302272" cy="4152899"/>
          </a:xfrm>
        </p:spPr>
        <p:txBody>
          <a:bodyPr>
            <a:noAutofit/>
          </a:bodyPr>
          <a:lstStyle/>
          <a:p>
            <a:r>
              <a:rPr lang="en-US" sz="2800" dirty="0"/>
              <a:t>One parsec is the distance at which one astronomical unit subtends an angle of one arc second. </a:t>
            </a:r>
          </a:p>
          <a:p>
            <a:r>
              <a:rPr lang="en-US" sz="2800" dirty="0"/>
              <a:t>The term parsec is a combination of 2 words, parallax (par) and arc second (sec). Parallax means something looks like it changed its location because you changed yours.</a:t>
            </a:r>
          </a:p>
          <a:p>
            <a:endParaRPr lang="en-US" sz="2400" dirty="0">
              <a:solidFill>
                <a:schemeClr val="tx2">
                  <a:lumMod val="10000"/>
                </a:schemeClr>
              </a:solidFill>
            </a:endParaRPr>
          </a:p>
          <a:p>
            <a:r>
              <a:rPr lang="en-US" sz="2400" dirty="0">
                <a:solidFill>
                  <a:schemeClr val="tx2">
                    <a:lumMod val="10000"/>
                  </a:schemeClr>
                </a:solidFill>
              </a:rPr>
              <a:t>An </a:t>
            </a:r>
            <a:r>
              <a:rPr lang="en-US" sz="2400" b="1" dirty="0">
                <a:solidFill>
                  <a:schemeClr val="tx2">
                    <a:lumMod val="10000"/>
                  </a:schemeClr>
                </a:solidFill>
              </a:rPr>
              <a:t>arc second</a:t>
            </a:r>
            <a:r>
              <a:rPr lang="en-US" sz="2400" dirty="0">
                <a:solidFill>
                  <a:schemeClr val="tx2">
                    <a:lumMod val="10000"/>
                  </a:schemeClr>
                </a:solidFill>
              </a:rPr>
              <a:t> is 1/60 of an arcminute, 1/3,600 of a degree</a:t>
            </a:r>
          </a:p>
        </p:txBody>
      </p:sp>
      <p:pic>
        <p:nvPicPr>
          <p:cNvPr id="12292" name="Picture 4" descr="http://coolcosmos.ipac.caltech.edu/cosmic_classroom/cosmic_reference/images/parse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498344"/>
            <a:ext cx="7658100" cy="226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958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esa.int/var/esa/storage/images/esa_multimedia/images/2013/06/the_parallax_method_of_measuring_a_star_s_distance/12886273-1-eng-GB/The_parallax_method_of_measuring_a_star_s_distance.jpg"/>
          <p:cNvPicPr>
            <a:picLocks noChangeAspect="1" noChangeArrowheads="1"/>
          </p:cNvPicPr>
          <p:nvPr/>
        </p:nvPicPr>
        <p:blipFill rotWithShape="1">
          <a:blip r:embed="rId2">
            <a:extLst>
              <a:ext uri="{28A0092B-C50C-407E-A947-70E740481C1C}">
                <a14:useLocalDpi xmlns:a14="http://schemas.microsoft.com/office/drawing/2010/main" val="0"/>
              </a:ext>
            </a:extLst>
          </a:blip>
          <a:srcRect l="7414" t="9214" r="11862" b="15718"/>
          <a:stretch/>
        </p:blipFill>
        <p:spPr bwMode="auto">
          <a:xfrm>
            <a:off x="4441370" y="0"/>
            <a:ext cx="77506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2973" y="472190"/>
            <a:ext cx="3761192" cy="6385810"/>
          </a:xfrm>
        </p:spPr>
        <p:txBody>
          <a:bodyPr>
            <a:normAutofit fontScale="92500" lnSpcReduction="20000"/>
          </a:bodyPr>
          <a:lstStyle/>
          <a:p>
            <a:pPr>
              <a:lnSpc>
                <a:spcPct val="150000"/>
              </a:lnSpc>
            </a:pPr>
            <a:r>
              <a:rPr lang="en-US" sz="3200" b="1" dirty="0"/>
              <a:t>A </a:t>
            </a:r>
            <a:r>
              <a:rPr lang="en-US" sz="3600" b="1" dirty="0">
                <a:solidFill>
                  <a:srgbClr val="FF0000"/>
                </a:solidFill>
              </a:rPr>
              <a:t>parsec</a:t>
            </a:r>
            <a:r>
              <a:rPr lang="en-US" sz="3200" b="1" dirty="0"/>
              <a:t> is equivalent to 3.26 light years, and since a light year is the distance light travels in 1 year 9.4 trillion km, 1 parsec equals 30.8 trillion km.</a:t>
            </a:r>
          </a:p>
          <a:p>
            <a:endParaRPr lang="en-US" sz="2400" dirty="0"/>
          </a:p>
        </p:txBody>
      </p:sp>
    </p:spTree>
    <p:extLst>
      <p:ext uri="{BB962C8B-B14F-4D97-AF65-F5344CB8AC3E}">
        <p14:creationId xmlns:p14="http://schemas.microsoft.com/office/powerpoint/2010/main" val="237391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AY_IGNORE_UCW" val="true"/>
  <p:tag name="PPT/SLIDES/SLIDE1.XML" val="1599619023"/>
  <p:tag name="PPT/SLIDES/SLIDE24.XML" val="1562790610"/>
  <p:tag name="PPT/SLIDES/SLIDE12.XML" val="3382228156"/>
  <p:tag name="PPT/SLIDES/SLIDE11.XML" val="761463816"/>
  <p:tag name="PPT/SLIDES/SLIDE10.XML" val="3438623791"/>
  <p:tag name="PPT/SLIDES/SLIDE9.XML" val="2037860977"/>
  <p:tag name="PPT/SLIDES/SLIDE8.XML" val="61211140"/>
  <p:tag name="PPT/SLIDES/SLIDE7.XML" val="3852643270"/>
  <p:tag name="PPT/SLIDES/SLIDE6.XML" val="82125450"/>
  <p:tag name="PPT/SLIDES/SLIDE5.XML" val="3881239844"/>
  <p:tag name="PPT/SLIDES/SLIDE4.XML" val="689481191"/>
  <p:tag name="PPT/SLIDES/SLIDE13.XML" val="2587480246"/>
  <p:tag name="PPT/SLIDES/SLIDE14.XML" val="339918979"/>
  <p:tag name="PPT/SLIDES/SLIDE15.XML" val="2218724774"/>
  <p:tag name="PPT/SLIDES/SLIDE23.XML" val="1908024336"/>
  <p:tag name="PPT/SLIDES/SLIDE22.XML" val="1215505511"/>
  <p:tag name="PPT/SLIDES/SLIDE21.XML" val="2831967408"/>
  <p:tag name="PPT/SLIDES/SLIDE20.XML" val="3689673847"/>
  <p:tag name="PPT/SLIDES/SLIDE19.XML" val="2244911054"/>
  <p:tag name="PPT/SLIDES/SLIDE18.XML" val="1710694863"/>
  <p:tag name="PPT/SLIDES/SLIDE17.XML" val="2079609945"/>
  <p:tag name="PPT/SLIDES/SLIDE16.XML" val="1164269078"/>
  <p:tag name="PPT/SLIDES/SLIDE3.XML" val="3823786146"/>
  <p:tag name="PPT/SLIDES/SLIDE2.XML" val="3382177903"/>
  <p:tag name="PPT/SLIDES/SLIDE25.XML" val="339626090"/>
  <p:tag name="PPT/SLIDEMASTERS/SLIDEMASTER1.XML" val="582955071"/>
  <p:tag name="PPT/NOTESSLIDES/NOTESSLIDE1.XML" val="3732582193"/>
  <p:tag name="PPT/NOTESSLIDES/NOTESSLIDE7.XML" val="3676790722"/>
  <p:tag name="PPT/NOTESSLIDES/NOTESSLIDE6.XML" val="73786226"/>
  <p:tag name="PPT/NOTESSLIDES/NOTESSLIDE5.XML" val="2593896064"/>
  <p:tag name="PPT/SLIDELAYOUTS/SLIDELAYOUT8.XML" val="780703827"/>
  <p:tag name="PPT/NOTESSLIDES/NOTESSLIDE4.XML" val="496321419"/>
  <p:tag name="PPT/NOTESSLIDES/NOTESSLIDE3.XML" val="465997657"/>
  <p:tag name="PPT/NOTESSLIDES/NOTESSLIDE2.XML" val="3434007953"/>
  <p:tag name="PPT/SLIDELAYOUTS/SLIDELAYOUT9.XML" val="3093028568"/>
  <p:tag name="PPT/SLIDELAYOUTS/SLIDELAYOUT10.XML" val="539932507"/>
  <p:tag name="PPT/SLIDELAYOUTS/SLIDELAYOUT11.XML" val="3991046332"/>
  <p:tag name="PPT/NOTESSLIDES/NOTESSLIDE8.XML" val="2486217881"/>
  <p:tag name="PPT/SLIDELAYOUTS/SLIDELAYOUT6.XML" val="2950388007"/>
  <p:tag name="PPT/SLIDELAYOUTS/SLIDELAYOUT1.XML" val="572712706"/>
  <p:tag name="PPT/SLIDELAYOUTS/SLIDELAYOUT2.XML" val="4253014572"/>
  <p:tag name="PPT/SLIDELAYOUTS/SLIDELAYOUT7.XML" val="1828712926"/>
  <p:tag name="PPT/SLIDELAYOUTS/SLIDELAYOUT3.XML" val="3569156184"/>
  <p:tag name="PPT/NOTESSLIDES/NOTESSLIDE9.XML" val="2453069066"/>
  <p:tag name="PPT/SLIDELAYOUTS/SLIDELAYOUT4.XML" val="3787028364"/>
  <p:tag name="PPT/SLIDELAYOUTS/SLIDELAYOUT5.XML" val="851912544"/>
  <p:tag name="PPT/NOTESSLIDES/NOTESSLIDE10.XML" val="443148074"/>
  <p:tag name="PPT/NOTESMASTERS/NOTESMASTER1.XML" val="874350795"/>
  <p:tag name="PPT/MEDIA/IMAGE1.JPEG" val="3519364870"/>
  <p:tag name="PPT/MEDIA/IMAGE2.JPEG" val="357934222"/>
  <p:tag name="PPT/MEDIA/IMAGE3.JPEG" val="2026920283"/>
  <p:tag name="PPT/THEME/THEME1.XML" val="1925965821"/>
  <p:tag name="PPT/THEME/THEME2.XML" val="4028356832"/>
  <p:tag name="PPT/MEDIA/IMAGE7.PNG" val="3520757453"/>
  <p:tag name="PPT/MEDIA/IMAGE5.PNG" val="3515343892"/>
  <p:tag name="PPT/MEDIA/IMAGE4.GIF" val="1870929514"/>
  <p:tag name="PPT/MEDIA/IMAGE14.JPEG" val="1278923230"/>
  <p:tag name="PPT/MEDIA/IMAGE15.JPEG" val="4218478618"/>
  <p:tag name="PPT/MEDIA/IMAGE12.JPEG" val="4205353809"/>
  <p:tag name="PPT/MEDIA/IMAGE13.JPEG" val="1644076826"/>
  <p:tag name="PPT/MEDIA/IMAGE10.JPEG" val="2441692518"/>
  <p:tag name="PPT/MEDIA/IMAGE6.GIF" val="99014170"/>
  <p:tag name="PPT/MEDIA/IMAGE11.JPEG" val="1721294182"/>
  <p:tag name="PPT/MEDIA/IMAGE9.JPEG" val="58220245"/>
  <p:tag name="PPT/MEDIA/IMAGE8.JPEG" val="297005548"/>
</p:tagLst>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1172</Words>
  <Application>Microsoft Office PowerPoint</Application>
  <PresentationFormat>Widescreen</PresentationFormat>
  <Paragraphs>123</Paragraphs>
  <Slides>26</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26</vt:i4>
      </vt:variant>
    </vt:vector>
  </HeadingPairs>
  <TitlesOfParts>
    <vt:vector size="40" baseType="lpstr">
      <vt:lpstr>Arial</vt:lpstr>
      <vt:lpstr>Arial Black</vt:lpstr>
      <vt:lpstr>Calibri</vt:lpstr>
      <vt:lpstr>Comic Sans MS</vt:lpstr>
      <vt:lpstr>Helvetica</vt:lpstr>
      <vt:lpstr>Helvetica Neue</vt:lpstr>
      <vt:lpstr>HelveticaNeue BoldCond</vt:lpstr>
      <vt:lpstr>HelveticaNeue Condensed</vt:lpstr>
      <vt:lpstr>Impact</vt:lpstr>
      <vt:lpstr>Tahoma</vt:lpstr>
      <vt:lpstr>Trebuchet MS</vt:lpstr>
      <vt:lpstr>Verdana</vt:lpstr>
      <vt:lpstr>Wingdings</vt:lpstr>
      <vt:lpstr>Berlin</vt:lpstr>
      <vt:lpstr>ASTRONOMY</vt:lpstr>
      <vt:lpstr>Definition</vt:lpstr>
      <vt:lpstr>Universe</vt:lpstr>
      <vt:lpstr>Astronomical units</vt:lpstr>
      <vt:lpstr>Astronomical unit</vt:lpstr>
      <vt:lpstr>Light Year</vt:lpstr>
      <vt:lpstr>Light Year..</vt:lpstr>
      <vt:lpstr>Parsec</vt:lpstr>
      <vt:lpstr>PowerPoint Presentation</vt:lpstr>
      <vt:lpstr>Models </vt:lpstr>
      <vt:lpstr>PowerPoint Presentation</vt:lpstr>
      <vt:lpstr>PowerPoint Presentation</vt:lpstr>
      <vt:lpstr>Origin and Fate of the Universe</vt:lpstr>
      <vt:lpstr>Steady State Theory</vt:lpstr>
      <vt:lpstr>Steady State Theory</vt:lpstr>
      <vt:lpstr>Big Bang Theory</vt:lpstr>
      <vt:lpstr>PowerPoint Presentation</vt:lpstr>
      <vt:lpstr>Big Bang Theory</vt:lpstr>
      <vt:lpstr>PowerPoint Presentation</vt:lpstr>
      <vt:lpstr>Cosmic Microwave Background Radiation</vt:lpstr>
      <vt:lpstr>Bell Laboratories</vt:lpstr>
      <vt:lpstr>Red Shift Theory</vt:lpstr>
      <vt:lpstr>Misconceptions about the Big Bang</vt:lpstr>
      <vt:lpstr>Fates of the Universe</vt:lpstr>
      <vt:lpstr>Fate of the Universe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dc:title>
  <cp:lastModifiedBy>ideal</cp:lastModifiedBy>
  <cp:revision>6</cp:revision>
  <dcterms:modified xsi:type="dcterms:W3CDTF">2022-08-15T14:31:31Z</dcterms:modified>
</cp:coreProperties>
</file>