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47"/>
  </p:notesMasterIdLst>
  <p:sldIdLst>
    <p:sldId id="256" r:id="rId2"/>
    <p:sldId id="305" r:id="rId3"/>
    <p:sldId id="274" r:id="rId4"/>
    <p:sldId id="275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8" r:id="rId23"/>
    <p:sldId id="303" r:id="rId24"/>
    <p:sldId id="257" r:id="rId25"/>
    <p:sldId id="304" r:id="rId26"/>
    <p:sldId id="258" r:id="rId27"/>
    <p:sldId id="259" r:id="rId28"/>
    <p:sldId id="260" r:id="rId29"/>
    <p:sldId id="271" r:id="rId30"/>
    <p:sldId id="261" r:id="rId31"/>
    <p:sldId id="262" r:id="rId32"/>
    <p:sldId id="263" r:id="rId33"/>
    <p:sldId id="272" r:id="rId34"/>
    <p:sldId id="265" r:id="rId35"/>
    <p:sldId id="273" r:id="rId36"/>
    <p:sldId id="266" r:id="rId37"/>
    <p:sldId id="298" r:id="rId38"/>
    <p:sldId id="267" r:id="rId39"/>
    <p:sldId id="299" r:id="rId40"/>
    <p:sldId id="268" r:id="rId41"/>
    <p:sldId id="270" r:id="rId42"/>
    <p:sldId id="300" r:id="rId43"/>
    <p:sldId id="269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notesMaster" Target="notesMasters/notesMaster1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3D02F-373F-4DD3-8357-641C957AB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835DE-08B5-428A-A676-3406228BF6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CAC8B29-FD3A-450A-B2E6-88FB942D0805}" type="datetimeFigureOut">
              <a:rPr lang="en-US"/>
              <a:pPr>
                <a:defRPr/>
              </a:pPr>
              <a:t>5/1/2021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1BF8DE-CDD9-4C8C-B534-9818440601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9F1458-D4C6-443D-8CF9-7EE8BF2A6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4A906-8A96-46E2-A600-0CFEAF91C1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720FF-DA3A-424E-B8CC-041976193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B4D99-D1A0-416A-8446-8E8CB1E770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B31FE2A-3289-440E-B45F-196FBB237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675B1F6-0F59-4C06-B1FB-0EB3F710C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ITCZ is a belt of low pressure which circles the earth near equator, where the trade winds converge with one another.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60E44BA9-73B3-4198-AC14-50E15259F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8E9207-45A5-4B6C-B181-3C984B67AB67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3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6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4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0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7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2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1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F35B2-6DA2-4364-AFAA-B85E80A8D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gl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E6F29-4C4D-4CF5-A0D7-D2C015993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gl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59D1F-F755-40F5-B909-FB821F8E9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C21D20D0-F9EE-4BBD-8CA1-0F75E6CA04B2}" type="slidenum">
              <a:rPr lang="gl-ES" altLang="en-US"/>
              <a:pPr/>
              <a:t>‹#›</a:t>
            </a:fld>
            <a:endParaRPr lang="gl-ES" altLang="en-US"/>
          </a:p>
        </p:txBody>
      </p:sp>
    </p:spTree>
    <p:extLst>
      <p:ext uri="{BB962C8B-B14F-4D97-AF65-F5344CB8AC3E}">
        <p14:creationId xmlns:p14="http://schemas.microsoft.com/office/powerpoint/2010/main" val="424519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5A1218B-8A32-466C-BFD8-E07ECB8C6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06501BC-E6C1-4516-A406-23BA46BC1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1A8B820-B2E8-49F7-B5BF-8DCAD1292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8DD8AF1-BFC3-41C7-8947-D29AA7D762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61646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4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1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7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90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3B2967-BB79-4D99-8D46-4D52FAC3AB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9544" y="2649369"/>
            <a:ext cx="8504912" cy="1520934"/>
          </a:xfrm>
        </p:spPr>
        <p:txBody>
          <a:bodyPr anchor="ctr"/>
          <a:lstStyle/>
          <a:p>
            <a:pPr algn="ctr" eaLnBrk="1" hangingPunct="1"/>
            <a:r>
              <a:rPr lang="en-US" altLang="en-US" b="1"/>
              <a:t>Weather and Climates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FCA6B68C-C1CC-40E2-93B8-E3D6FD6F40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General Science and Ability</a:t>
            </a:r>
          </a:p>
          <a:p>
            <a:pPr eaLnBrk="1" hangingPunct="1"/>
            <a:r>
              <a:rPr lang="en-US" altLang="en-US" b="1"/>
              <a:t>For CSS and PMS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64CC792A-4F49-4C35-AF06-576A5D4E48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altLang="en-US" sz="2800" b="1">
                <a:solidFill>
                  <a:schemeClr val="bg1"/>
                </a:solidFill>
                <a:ea typeface="ＭＳ Ｐゴシック" panose="020B0600070205080204" pitchFamily="34" charset="-128"/>
              </a:rPr>
              <a:t>Wind</a:t>
            </a:r>
            <a:r>
              <a:rPr lang="es-ES" altLang="en-US" sz="2800">
                <a:solidFill>
                  <a:schemeClr val="bg1"/>
                </a:solidFill>
                <a:ea typeface="ＭＳ Ｐゴシック" panose="020B0600070205080204" pitchFamily="34" charset="-128"/>
              </a:rPr>
              <a:t> is the movement of air masses from high pressure areas (high) to low pressure areas (low). The effect of this movement of air is to rebalance the pressure in the atmosphere. </a:t>
            </a:r>
            <a:endParaRPr lang="gl-ES" altLang="en-US" sz="2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6627" name="Picture 6" descr="ISOBARAS">
            <a:extLst>
              <a:ext uri="{FF2B5EF4-FFF2-40B4-BE49-F238E27FC236}">
                <a16:creationId xmlns:a16="http://schemas.microsoft.com/office/drawing/2014/main" id="{AEC19805-AA77-46E6-B79C-B69DDBC503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205038"/>
            <a:ext cx="4392612" cy="29289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F6C38A90-571F-427D-9CDE-615F33172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Sunshine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2E3A992-8F34-4EBD-93EA-7C9DC2B670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A note is made of the number of hours of bright sunshine each day</a:t>
            </a:r>
          </a:p>
          <a:p>
            <a:pPr eaLnBrk="1" hangingPunct="1"/>
            <a:r>
              <a:rPr lang="en-GB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Sunshine is traditionally measured using a </a:t>
            </a:r>
            <a:r>
              <a:rPr lang="en-GB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Campbell-Stokes sunshine recorder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7652" name="Picture 6" descr="sunrec">
            <a:extLst>
              <a:ext uri="{FF2B5EF4-FFF2-40B4-BE49-F238E27FC236}">
                <a16:creationId xmlns:a16="http://schemas.microsoft.com/office/drawing/2014/main" id="{EDA601A6-96A1-49E9-B228-D8D28122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3743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F59E78F7-0EA2-4190-88E3-6A97B256F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Cloudiness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634745F-F3EE-43C4-86A2-C70BB51249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The amount of the sky obscured by cloud</a:t>
            </a:r>
          </a:p>
          <a:p>
            <a:pPr eaLnBrk="1" hangingPunct="1"/>
            <a:r>
              <a:rPr lang="en-GB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Different types of clouds</a:t>
            </a:r>
          </a:p>
          <a:p>
            <a:pPr eaLnBrk="1" hangingPunct="1"/>
            <a:r>
              <a:rPr lang="en-GB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Sometimes even the speed and direction in which the clouds are moving are recorded using a </a:t>
            </a:r>
            <a:r>
              <a:rPr lang="en-GB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nephoscope</a:t>
            </a:r>
          </a:p>
        </p:txBody>
      </p:sp>
      <p:pic>
        <p:nvPicPr>
          <p:cNvPr id="28676" name="Picture 7">
            <a:extLst>
              <a:ext uri="{FF2B5EF4-FFF2-40B4-BE49-F238E27FC236}">
                <a16:creationId xmlns:a16="http://schemas.microsoft.com/office/drawing/2014/main" id="{DD54D341-B517-478F-BC66-9E6E225094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92375"/>
            <a:ext cx="3770312" cy="2827338"/>
          </a:xfr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CA4594C-E8CA-43E0-A629-1D834DF5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Climate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5942-FC4F-4E32-A57E-2FEA89C04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  <a:ea typeface="+mn-ea"/>
              </a:rPr>
              <a:t>Temperature Factors </a:t>
            </a:r>
            <a:r>
              <a:rPr lang="en-US" dirty="0">
                <a:solidFill>
                  <a:srgbClr val="FFFF00"/>
                </a:solidFill>
                <a:ea typeface="+mn-ea"/>
              </a:rPr>
              <a:t>(</a:t>
            </a: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LADBWOC</a:t>
            </a:r>
            <a:r>
              <a:rPr lang="en-US" dirty="0">
                <a:solidFill>
                  <a:srgbClr val="FFFF00"/>
                </a:solidFill>
                <a:ea typeface="+mn-ea"/>
              </a:rPr>
              <a:t>!)</a:t>
            </a: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</a:t>
            </a:r>
            <a:r>
              <a:rPr lang="en-US" dirty="0">
                <a:solidFill>
                  <a:srgbClr val="FFFF00"/>
                </a:solidFill>
                <a:ea typeface="+mn-ea"/>
              </a:rPr>
              <a:t>atitude</a:t>
            </a: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</a:t>
            </a:r>
            <a:r>
              <a:rPr lang="en-US" dirty="0">
                <a:solidFill>
                  <a:srgbClr val="FFFF00"/>
                </a:solidFill>
                <a:ea typeface="+mn-ea"/>
              </a:rPr>
              <a:t>ltitude</a:t>
            </a: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</a:t>
            </a:r>
            <a:r>
              <a:rPr lang="en-US" dirty="0">
                <a:solidFill>
                  <a:srgbClr val="FFFF00"/>
                </a:solidFill>
                <a:ea typeface="+mn-ea"/>
              </a:rPr>
              <a:t>istance to a </a:t>
            </a: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</a:t>
            </a:r>
            <a:r>
              <a:rPr lang="en-US" dirty="0">
                <a:solidFill>
                  <a:srgbClr val="FFFF00"/>
                </a:solidFill>
                <a:ea typeface="+mn-ea"/>
              </a:rPr>
              <a:t>ody of </a:t>
            </a: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</a:t>
            </a:r>
            <a:r>
              <a:rPr lang="en-US" dirty="0">
                <a:solidFill>
                  <a:srgbClr val="FFFF00"/>
                </a:solidFill>
                <a:ea typeface="+mn-ea"/>
              </a:rPr>
              <a:t>ater</a:t>
            </a:r>
          </a:p>
          <a:p>
            <a:pPr>
              <a:defRPr/>
            </a:pP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</a:t>
            </a:r>
            <a:r>
              <a:rPr lang="en-US" dirty="0">
                <a:solidFill>
                  <a:srgbClr val="FFFF00"/>
                </a:solidFill>
                <a:ea typeface="+mn-ea"/>
              </a:rPr>
              <a:t>cean </a:t>
            </a:r>
            <a:r>
              <a:rPr 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</a:t>
            </a:r>
            <a:r>
              <a:rPr lang="en-US" dirty="0">
                <a:solidFill>
                  <a:srgbClr val="FFFF00"/>
                </a:solidFill>
                <a:ea typeface="+mn-ea"/>
              </a:rPr>
              <a:t>urrents</a:t>
            </a:r>
          </a:p>
          <a:p>
            <a:pPr marL="0" indent="0"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  <a:ea typeface="+mn-ea"/>
              </a:rPr>
              <a:t>Precipitation Factors </a:t>
            </a:r>
            <a:r>
              <a:rPr lang="en-US" dirty="0">
                <a:solidFill>
                  <a:srgbClr val="FFFF00"/>
                </a:solidFill>
              </a:rPr>
              <a:t>(TP)</a:t>
            </a:r>
            <a:endParaRPr lang="en-US" u="sng" dirty="0">
              <a:solidFill>
                <a:srgbClr val="FFFF00"/>
              </a:solidFill>
              <a:ea typeface="+mn-ea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+mn-ea"/>
              </a:rPr>
              <a:t>Topography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+mn-ea"/>
              </a:rPr>
              <a:t>Prevailing Winds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554FD5-D4F1-4D60-A5EB-9925B8BE1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40963"/>
            <a:ext cx="8018949" cy="1153859"/>
          </a:xfrm>
        </p:spPr>
        <p:txBody>
          <a:bodyPr/>
          <a:lstStyle/>
          <a:p>
            <a:pPr algn="r"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How does </a:t>
            </a:r>
            <a:r>
              <a:rPr lang="en-US" altLang="en-US" b="1" u="sng">
                <a:ea typeface="ＭＳ Ｐゴシック" panose="020B0600070205080204" pitchFamily="34" charset="-128"/>
              </a:rPr>
              <a:t>Latitude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effect climate?</a:t>
            </a:r>
            <a:b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i="1">
                <a:solidFill>
                  <a:srgbClr val="FFFF99"/>
                </a:solidFill>
                <a:ea typeface="ＭＳ Ｐゴシック" panose="020B0600070205080204" pitchFamily="34" charset="-128"/>
              </a:rPr>
              <a:t>(the angular distance N or S of the equator)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8B9A924D-C681-4D2E-9665-B09AF80BB4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98211" y="2773889"/>
            <a:ext cx="4698358" cy="3599316"/>
          </a:xfrm>
        </p:spPr>
        <p:txBody>
          <a:bodyPr/>
          <a:lstStyle/>
          <a:p>
            <a:pPr eaLnBrk="1" hangingPunct="1"/>
            <a:r>
              <a:rPr lang="en-US" altLang="en-US" i="1">
                <a:solidFill>
                  <a:schemeClr val="bg1"/>
                </a:solidFill>
                <a:ea typeface="ＭＳ Ｐゴシック" panose="020B0600070205080204" pitchFamily="34" charset="-128"/>
              </a:rPr>
              <a:t>Latitude is the  most  significant factor for determining climate </a:t>
            </a:r>
          </a:p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Warmer at the equator</a:t>
            </a:r>
          </a:p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Colder at the poles – in general </a:t>
            </a:r>
          </a:p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Seasons are REVERSED between N. and S. Hemisphere</a:t>
            </a:r>
          </a:p>
        </p:txBody>
      </p:sp>
      <p:pic>
        <p:nvPicPr>
          <p:cNvPr id="30724" name="Picture 7" descr="latitude-effects-heat">
            <a:extLst>
              <a:ext uri="{FF2B5EF4-FFF2-40B4-BE49-F238E27FC236}">
                <a16:creationId xmlns:a16="http://schemas.microsoft.com/office/drawing/2014/main" id="{F66F1A4B-CD81-485A-9D82-FB28F83AE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73889"/>
            <a:ext cx="381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B3E14C0-3D05-485A-B21C-61ACD09EE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How does </a:t>
            </a:r>
            <a:r>
              <a:rPr lang="en-US" altLang="en-US" b="1" u="sng">
                <a:ea typeface="ＭＳ Ｐゴシック" panose="020B0600070205080204" pitchFamily="34" charset="-128"/>
              </a:rPr>
              <a:t>Altitude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 effect climate? 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58E75F8E-3981-43D6-8BC9-222AE4EA76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2700" y="1981200"/>
            <a:ext cx="323691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As you go up in altitude, you go down in temperature and sometimes precipitation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1748" name="Picture 2" descr="http://tomlin-quebeccity.weebly.com/uploads/5/1/9/2/51929789/2556010_orig.jpg">
            <a:extLst>
              <a:ext uri="{FF2B5EF4-FFF2-40B4-BE49-F238E27FC236}">
                <a16:creationId xmlns:a16="http://schemas.microsoft.com/office/drawing/2014/main" id="{C6398D02-550D-4D5B-B671-1C2980712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091722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117A77B-8744-4FEE-8EDA-5EDA0528F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53228"/>
            <a:ext cx="9613861" cy="108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FFFF99"/>
                </a:solidFill>
                <a:ea typeface="ＭＳ Ｐゴシック" panose="020B0600070205080204" pitchFamily="34" charset="-128"/>
              </a:rPr>
              <a:t>How does the </a:t>
            </a:r>
            <a:r>
              <a:rPr lang="en-US" altLang="en-US" sz="4000" b="1">
                <a:solidFill>
                  <a:srgbClr val="00B0F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z="4000">
                <a:solidFill>
                  <a:srgbClr val="FFFF99"/>
                </a:solidFill>
                <a:ea typeface="ＭＳ Ｐゴシック" panose="020B0600070205080204" pitchFamily="34" charset="-128"/>
              </a:rPr>
              <a:t>istance from large </a:t>
            </a:r>
            <a:r>
              <a:rPr lang="en-US" altLang="en-US" sz="4000" b="1">
                <a:solidFill>
                  <a:srgbClr val="00B0F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4000">
                <a:solidFill>
                  <a:srgbClr val="FFFF99"/>
                </a:solidFill>
                <a:ea typeface="ＭＳ Ｐゴシック" panose="020B0600070205080204" pitchFamily="34" charset="-128"/>
              </a:rPr>
              <a:t>odies of</a:t>
            </a:r>
            <a:br>
              <a:rPr lang="en-US" altLang="en-US" sz="4000">
                <a:solidFill>
                  <a:srgbClr val="FFFF99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>
                <a:solidFill>
                  <a:srgbClr val="00B0F0"/>
                </a:solidFill>
                <a:ea typeface="ＭＳ Ｐゴシック" panose="020B0600070205080204" pitchFamily="34" charset="-128"/>
              </a:rPr>
              <a:t>W</a:t>
            </a:r>
            <a:r>
              <a:rPr lang="en-US" altLang="en-US" sz="4000">
                <a:solidFill>
                  <a:srgbClr val="FFFF99"/>
                </a:solidFill>
                <a:ea typeface="ＭＳ Ｐゴシック" panose="020B0600070205080204" pitchFamily="34" charset="-128"/>
              </a:rPr>
              <a:t>ater</a:t>
            </a:r>
            <a:r>
              <a:rPr lang="en-US" altLang="en-US" sz="4000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solidFill>
                  <a:srgbClr val="FFFF99"/>
                </a:solidFill>
                <a:ea typeface="ＭＳ Ｐゴシック" panose="020B0600070205080204" pitchFamily="34" charset="-128"/>
              </a:rPr>
              <a:t>affect climate?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B673494E-4835-4FF9-9C9E-4F9C9BEFBD0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>
                <a:solidFill>
                  <a:srgbClr val="FFFF99"/>
                </a:solidFill>
                <a:ea typeface="ＭＳ Ｐゴシック" panose="020B0600070205080204" pitchFamily="34" charset="-128"/>
              </a:rPr>
              <a:t>Large bodies of water regulate temperature due to water</a:t>
            </a:r>
            <a:r>
              <a:rPr lang="ja-JP" altLang="en-US" sz="2400">
                <a:solidFill>
                  <a:srgbClr val="FFFF99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solidFill>
                  <a:srgbClr val="FFFF99"/>
                </a:solidFill>
                <a:ea typeface="ＭＳ Ｐゴシック" panose="020B0600070205080204" pitchFamily="34" charset="-128"/>
              </a:rPr>
              <a:t>s properties.</a:t>
            </a:r>
          </a:p>
          <a:p>
            <a:pPr eaLnBrk="1" hangingPunct="1"/>
            <a:r>
              <a:rPr lang="en-US" altLang="en-US" sz="2400">
                <a:solidFill>
                  <a:srgbClr val="FFFF99"/>
                </a:solidFill>
                <a:ea typeface="ＭＳ Ｐゴシック" panose="020B0600070205080204" pitchFamily="34" charset="-128"/>
              </a:rPr>
              <a:t>The ocean thermostat- keeps it </a:t>
            </a:r>
            <a:r>
              <a:rPr lang="en-US" altLang="en-US" i="1">
                <a:solidFill>
                  <a:schemeClr val="bg1"/>
                </a:solidFill>
                <a:ea typeface="ＭＳ Ｐゴシック" panose="020B0600070205080204" pitchFamily="34" charset="-128"/>
              </a:rPr>
              <a:t>warmer in winter and cooler in the summer</a:t>
            </a:r>
          </a:p>
          <a:p>
            <a:pPr lvl="1" eaLnBrk="1" hangingPunct="1"/>
            <a:r>
              <a:rPr lang="en-US" altLang="en-US" sz="2000">
                <a:solidFill>
                  <a:srgbClr val="FFFF99"/>
                </a:solidFill>
                <a:ea typeface="ＭＳ Ｐゴシック" panose="020B0600070205080204" pitchFamily="34" charset="-128"/>
              </a:rPr>
              <a:t>less fluctuation</a:t>
            </a:r>
          </a:p>
          <a:p>
            <a:pPr eaLnBrk="1" hangingPunct="1"/>
            <a:r>
              <a:rPr lang="en-US" altLang="en-US" sz="2400">
                <a:solidFill>
                  <a:srgbClr val="FFFF00"/>
                </a:solidFill>
                <a:ea typeface="ＭＳ Ｐゴシック" panose="020B0600070205080204" pitchFamily="34" charset="-128"/>
              </a:rPr>
              <a:t>Inland climate have more extreme temperature fluctuations throughout the year</a:t>
            </a:r>
          </a:p>
        </p:txBody>
      </p:sp>
      <p:pic>
        <p:nvPicPr>
          <p:cNvPr id="32772" name="Picture 7" descr="Hope Town Weather, Tides, Climate, Water Temperature, Abaco, Bahamas">
            <a:extLst>
              <a:ext uri="{FF2B5EF4-FFF2-40B4-BE49-F238E27FC236}">
                <a16:creationId xmlns:a16="http://schemas.microsoft.com/office/drawing/2014/main" id="{E5DDB510-D710-459E-AE19-AD91B85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5" y="2336873"/>
            <a:ext cx="2381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49FCD5-1C36-4B76-877D-AE7C0193C7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99"/>
                </a:solidFill>
                <a:ea typeface="ＭＳ Ｐゴシック" panose="020B0600070205080204" pitchFamily="34" charset="-128"/>
              </a:rPr>
              <a:t>How do nearby </a:t>
            </a:r>
            <a:r>
              <a:rPr lang="en-US" altLang="en-US" sz="3600">
                <a:solidFill>
                  <a:schemeClr val="bg1"/>
                </a:solidFill>
                <a:ea typeface="ＭＳ Ｐゴシック" panose="020B0600070205080204" pitchFamily="34" charset="-128"/>
              </a:rPr>
              <a:t>Ocean 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3600">
                <a:solidFill>
                  <a:schemeClr val="bg1"/>
                </a:solidFill>
                <a:ea typeface="ＭＳ Ｐゴシック" panose="020B0600070205080204" pitchFamily="34" charset="-128"/>
              </a:rPr>
              <a:t>urrents</a:t>
            </a:r>
            <a:r>
              <a:rPr lang="en-US" altLang="en-US" sz="3600">
                <a:solidFill>
                  <a:srgbClr val="FFFF99"/>
                </a:solidFill>
                <a:ea typeface="ＭＳ Ｐゴシック" panose="020B0600070205080204" pitchFamily="34" charset="-128"/>
              </a:rPr>
              <a:t> Effect the Climate?</a:t>
            </a:r>
            <a:r>
              <a:rPr lang="en-US" altLang="en-US" sz="36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0FD44CBF-850C-427D-832A-2CDE78CAF9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FF99"/>
                </a:solidFill>
                <a:ea typeface="ＭＳ Ｐゴシック" panose="020B0600070205080204" pitchFamily="34" charset="-128"/>
              </a:rPr>
              <a:t>Warm and cold ocean currents </a:t>
            </a:r>
            <a:r>
              <a:rPr lang="en-US" altLang="en-US" sz="2400" u="sng">
                <a:solidFill>
                  <a:schemeClr val="bg1"/>
                </a:solidFill>
                <a:ea typeface="ＭＳ Ｐゴシック" panose="020B0600070205080204" pitchFamily="34" charset="-128"/>
              </a:rPr>
              <a:t>bring warm moist air near to coastal areas.</a:t>
            </a:r>
            <a:r>
              <a:rPr lang="en-US" altLang="en-US" sz="24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  </a:t>
            </a:r>
          </a:p>
          <a:p>
            <a:pPr eaLnBrk="1" hangingPunct="1"/>
            <a:r>
              <a:rPr lang="en-US" altLang="en-US" sz="2400">
                <a:solidFill>
                  <a:srgbClr val="FFFF99"/>
                </a:solidFill>
                <a:ea typeface="ＭＳ Ｐゴシック" panose="020B0600070205080204" pitchFamily="34" charset="-128"/>
              </a:rPr>
              <a:t>Great Britain is an example – latitude position puts it in the cold and dry climate zone </a:t>
            </a:r>
          </a:p>
          <a:p>
            <a:pPr eaLnBrk="1" hangingPunct="1"/>
            <a:r>
              <a:rPr lang="en-US" altLang="en-US" sz="2400">
                <a:solidFill>
                  <a:srgbClr val="FFFF99"/>
                </a:solidFill>
                <a:ea typeface="ＭＳ Ｐゴシック" panose="020B0600070205080204" pitchFamily="34" charset="-128"/>
              </a:rPr>
              <a:t>However it is moist and warmer due to the Gulf Stream, a warm current</a:t>
            </a:r>
            <a:r>
              <a:rPr lang="en-US" altLang="en-US" sz="2400">
                <a:ea typeface="ＭＳ Ｐゴシック" panose="020B0600070205080204" pitchFamily="34" charset="-128"/>
              </a:rPr>
              <a:t>. </a:t>
            </a:r>
          </a:p>
        </p:txBody>
      </p:sp>
      <p:pic>
        <p:nvPicPr>
          <p:cNvPr id="33796" name="Picture 7" descr="oceancurrents">
            <a:extLst>
              <a:ext uri="{FF2B5EF4-FFF2-40B4-BE49-F238E27FC236}">
                <a16:creationId xmlns:a16="http://schemas.microsoft.com/office/drawing/2014/main" id="{5269C62D-2286-48D2-AA26-B2BE2CF2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4008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677A4EB-0D1C-4832-801B-69C3E581A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233" y="622824"/>
            <a:ext cx="9613861" cy="108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solidFill>
                  <a:srgbClr val="FFFF99"/>
                </a:solidFill>
                <a:ea typeface="ＭＳ Ｐゴシック" panose="020B0600070205080204" pitchFamily="34" charset="-128"/>
              </a:rPr>
              <a:t>How do the Prevailing winds Effect climate?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r>
              <a:rPr lang="en-US" altLang="en-US" sz="20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Prevailing winds are winds that blow predominantly from a single general direction over a particular point on the Earth's surface. 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BCF3AA22-1203-420A-8884-7480357DDCF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Global winds are </a:t>
            </a:r>
            <a:r>
              <a:rPr lang="en-US" altLang="en-US" u="sng">
                <a:solidFill>
                  <a:srgbClr val="FFFF99"/>
                </a:solidFill>
                <a:ea typeface="ＭＳ Ｐゴシック" panose="020B0600070205080204" pitchFamily="34" charset="-128"/>
              </a:rPr>
              <a:t>generated by the rotation of the earth 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and move air around the globe. </a:t>
            </a:r>
          </a:p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Prevailing winds (like the Trade Winds) regulate climate</a:t>
            </a:r>
          </a:p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Winds bring storms, air masses of different temps.</a:t>
            </a:r>
          </a:p>
        </p:txBody>
      </p:sp>
      <p:pic>
        <p:nvPicPr>
          <p:cNvPr id="34820" name="Picture 7" descr="winds">
            <a:extLst>
              <a:ext uri="{FF2B5EF4-FFF2-40B4-BE49-F238E27FC236}">
                <a16:creationId xmlns:a16="http://schemas.microsoft.com/office/drawing/2014/main" id="{2C1CD716-5E5A-47E8-B1F1-B1CD6A6B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78" y="2151589"/>
            <a:ext cx="41719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BAB3017-3F0B-4955-A160-BE02EE763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How does Topography effect the climate?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C5E83302-46CE-4F47-8FA1-16C3A23B2BC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43186" y="2079478"/>
            <a:ext cx="2716829" cy="4487981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The lay of the ground plays an important role in regulating climate </a:t>
            </a:r>
          </a:p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Ex. The 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windward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 side of a coastal mountain range is 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wetter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than the leeward side – rain shadow effect</a:t>
            </a:r>
          </a:p>
        </p:txBody>
      </p:sp>
      <p:pic>
        <p:nvPicPr>
          <p:cNvPr id="35844" name="Picture 4" descr="https://i.ytimg.com/vi/4YPavdwYbeA/maxresdefault.jpg">
            <a:extLst>
              <a:ext uri="{FF2B5EF4-FFF2-40B4-BE49-F238E27FC236}">
                <a16:creationId xmlns:a16="http://schemas.microsoft.com/office/drawing/2014/main" id="{5DB89D98-8282-4E9F-9AEA-C6712EC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3448" r="20911" b="5440"/>
          <a:stretch>
            <a:fillRect/>
          </a:stretch>
        </p:blipFill>
        <p:spPr bwMode="auto">
          <a:xfrm>
            <a:off x="1" y="1981199"/>
            <a:ext cx="612053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FDEC-6CC0-5F44-8CC1-F5602AC0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3BCF-F522-1646-B4AB-36653E83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846381" cy="3599316"/>
          </a:xfrm>
        </p:spPr>
        <p:txBody>
          <a:bodyPr/>
          <a:lstStyle/>
          <a:p>
            <a:r>
              <a:rPr lang="en-US" b="1"/>
              <a:t>Difference Between Climate and Weather.</a:t>
            </a:r>
          </a:p>
          <a:p>
            <a:r>
              <a:rPr lang="en-US" b="1"/>
              <a:t>Elements of Climate and Weather.</a:t>
            </a:r>
          </a:p>
          <a:p>
            <a:r>
              <a:rPr lang="en-US" b="1"/>
              <a:t>Climate Factors.</a:t>
            </a:r>
          </a:p>
          <a:p>
            <a:r>
              <a:rPr lang="en-US" b="1"/>
              <a:t>Other Factors.</a:t>
            </a:r>
          </a:p>
          <a:p>
            <a:r>
              <a:rPr lang="en-US" b="1"/>
              <a:t>World’s Climate and Classification.</a:t>
            </a:r>
          </a:p>
          <a:p>
            <a:r>
              <a:rPr lang="en-US" b="1"/>
              <a:t>Koppens Classification.</a:t>
            </a:r>
          </a:p>
          <a:p>
            <a:r>
              <a:rPr lang="en-US" b="1"/>
              <a:t>Climate Controls</a:t>
            </a:r>
          </a:p>
        </p:txBody>
      </p:sp>
    </p:spTree>
    <p:extLst>
      <p:ext uri="{BB962C8B-B14F-4D97-AF65-F5344CB8AC3E}">
        <p14:creationId xmlns:p14="http://schemas.microsoft.com/office/powerpoint/2010/main" val="303322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8B87FDE-FB21-45CC-B9EC-6F7EDF3F41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52475"/>
            <a:ext cx="9613900" cy="1081088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Other Factors- Plate Tectonics </a:t>
            </a:r>
          </a:p>
        </p:txBody>
      </p:sp>
      <p:sp>
        <p:nvSpPr>
          <p:cNvPr id="36867" name="Content Placeholder 5">
            <a:extLst>
              <a:ext uri="{FF2B5EF4-FFF2-40B4-BE49-F238E27FC236}">
                <a16:creationId xmlns:a16="http://schemas.microsoft.com/office/drawing/2014/main" id="{D4C58972-CD74-4D48-AF7C-CCB2F2A84B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7975" y="1833563"/>
            <a:ext cx="4953000" cy="4876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Tectonic plates have shifted across Earth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surface for billions of years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Greenland and Antarctica </a:t>
            </a:r>
            <a:r>
              <a:rPr lang="en-US" altLang="en-US" sz="2800" i="1">
                <a:ea typeface="ＭＳ Ｐゴシック" panose="020B0600070205080204" pitchFamily="34" charset="-128"/>
              </a:rPr>
              <a:t>used</a:t>
            </a:r>
            <a:r>
              <a:rPr lang="en-US" altLang="en-US" sz="2800">
                <a:ea typeface="ＭＳ Ｐゴシック" panose="020B0600070205080204" pitchFamily="34" charset="-128"/>
              </a:rPr>
              <a:t> to be tropical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S. Africa had glaciers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NJ had volcanoes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Most of the Western U.S. was underwater</a:t>
            </a:r>
          </a:p>
        </p:txBody>
      </p:sp>
      <p:sp>
        <p:nvSpPr>
          <p:cNvPr id="36868" name="AutoShape 2" descr="http://upload.wikimedia.org/wikipedia/commons/8/8a/Plates_tect2_en.svg">
            <a:extLst>
              <a:ext uri="{FF2B5EF4-FFF2-40B4-BE49-F238E27FC236}">
                <a16:creationId xmlns:a16="http://schemas.microsoft.com/office/drawing/2014/main" id="{BD38ECFE-2D48-416C-8F75-74A5DC2F3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99"/>
              </a:solidFill>
            </a:endParaRPr>
          </a:p>
        </p:txBody>
      </p:sp>
      <p:sp>
        <p:nvSpPr>
          <p:cNvPr id="36869" name="AutoShape 4" descr="http://upload.wikimedia.org/wikipedia/commons/8/8a/Plates_tect2_en.svg">
            <a:extLst>
              <a:ext uri="{FF2B5EF4-FFF2-40B4-BE49-F238E27FC236}">
                <a16:creationId xmlns:a16="http://schemas.microsoft.com/office/drawing/2014/main" id="{DFEFFCB4-3372-42BA-80BE-E3121C5F43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99"/>
              </a:solidFill>
            </a:endParaRPr>
          </a:p>
        </p:txBody>
      </p:sp>
      <p:pic>
        <p:nvPicPr>
          <p:cNvPr id="36870" name="Picture 6" descr="http://upload.wikimedia.org/wikipedia/commons/thumb/b/b4/Plate_tectonics_map.gif/500px-Plate_tectonics_map.gif">
            <a:extLst>
              <a:ext uri="{FF2B5EF4-FFF2-40B4-BE49-F238E27FC236}">
                <a16:creationId xmlns:a16="http://schemas.microsoft.com/office/drawing/2014/main" id="{B4BD21BC-8690-4F1A-9972-2E33C95F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8481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B490C5D-94AF-40A8-A9B9-011F8142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a typeface="ＭＳ Ｐゴシック" panose="020B0600070205080204" pitchFamily="34" charset="-128"/>
              </a:rPr>
              <a:t>Other Factors- Volcanic Eruptions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954E2FB9-F096-4ED8-8ED9-42CF119B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15" y="2655778"/>
            <a:ext cx="8199969" cy="3599316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Volcanoes can warm AND cool the planet</a:t>
            </a:r>
          </a:p>
          <a:p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Volcanoes emit CO</a:t>
            </a:r>
            <a:r>
              <a:rPr lang="en-US" altLang="en-US" baseline="-25000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 which is a greenhouse gas 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global warming</a:t>
            </a:r>
          </a:p>
          <a:p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But volcanoes 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also emit SO</a:t>
            </a:r>
            <a:r>
              <a:rPr lang="en-US" altLang="en-US" baseline="-25000">
                <a:solidFill>
                  <a:schemeClr val="bg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2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and aerosols (tiny solid particles) that REFLECT sunlight back into space </a:t>
            </a:r>
          </a:p>
          <a:p>
            <a:pPr lvl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Less radiation reaches Earth  COOLING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F105B8C-7E4D-49D7-8950-9EC6C92C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Ice Ages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7B6CC6D9-F843-4C77-A3D7-E0FE7C8E4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7" y="2385935"/>
            <a:ext cx="9613861" cy="3599316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Earth naturally </a:t>
            </a:r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fluctuates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 between ice ages and interglacial periods</a:t>
            </a:r>
          </a:p>
          <a:p>
            <a:r>
              <a:rPr lang="en-US" altLang="en-US" u="sng">
                <a:solidFill>
                  <a:srgbClr val="FFFF00"/>
                </a:solidFill>
                <a:ea typeface="ＭＳ Ｐゴシック" panose="020B0600070205080204" pitchFamily="34" charset="-128"/>
              </a:rPr>
              <a:t>ICE AGE- 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an era of cooler than normal global temperatures</a:t>
            </a:r>
          </a:p>
          <a:p>
            <a:r>
              <a:rPr lang="en-US" altLang="en-US" u="sng">
                <a:solidFill>
                  <a:srgbClr val="FFFF00"/>
                </a:solidFill>
                <a:ea typeface="ＭＳ Ｐゴシック" panose="020B0600070205080204" pitchFamily="34" charset="-128"/>
              </a:rPr>
              <a:t>INTERGLACIAL PERIOD- 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era of warmer than normal temps.</a:t>
            </a:r>
          </a:p>
          <a:p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Scientists claim the next ice age is 50,000 years away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A7FA-A1B4-804C-A4D6-0FA014C38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9600" b="1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204E-5E38-0B42-956D-1C67D2E1C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CSS ALL IN ONE</a:t>
            </a:r>
          </a:p>
        </p:txBody>
      </p:sp>
    </p:spTree>
    <p:extLst>
      <p:ext uri="{BB962C8B-B14F-4D97-AF65-F5344CB8AC3E}">
        <p14:creationId xmlns:p14="http://schemas.microsoft.com/office/powerpoint/2010/main" val="177416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6E0202-4F11-6846-A990-C4635D394751}"/>
              </a:ext>
            </a:extLst>
          </p:cNvPr>
          <p:cNvSpPr txBox="1">
            <a:spLocks noChangeArrowheads="1"/>
          </p:cNvSpPr>
          <p:nvPr/>
        </p:nvSpPr>
        <p:spPr>
          <a:xfrm>
            <a:off x="771394" y="5511726"/>
            <a:ext cx="8144134" cy="1117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n-US" b="1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FF642-FA97-C947-82C5-E08BFF41B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altLang="en-US" sz="2400" b="1"/>
              <a:t>General Science and Ability</a:t>
            </a:r>
          </a:p>
          <a:p>
            <a:pPr fontAlgn="auto">
              <a:spcAft>
                <a:spcPts val="0"/>
              </a:spcAft>
            </a:pPr>
            <a:r>
              <a:rPr lang="en-US" altLang="en-US" sz="2400" b="1"/>
              <a:t>For CSS and PMS</a:t>
            </a:r>
            <a:endParaRPr lang="en-US" sz="24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89B92D3-47BA-6C4B-89CB-564847565103}"/>
              </a:ext>
            </a:extLst>
          </p:cNvPr>
          <p:cNvSpPr txBox="1">
            <a:spLocks noChangeArrowheads="1"/>
          </p:cNvSpPr>
          <p:nvPr/>
        </p:nvSpPr>
        <p:spPr>
          <a:xfrm>
            <a:off x="680322" y="2733709"/>
            <a:ext cx="8144134" cy="13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6600" b="1"/>
              <a:t>World Climate and Koppen Classification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17987AE-0B2A-F242-8412-1FF1C10FCB50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is "the average state of the atmosphere".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4F20EB6-B57A-3049-894B-3A65C55326CE}"/>
              </a:ext>
            </a:extLst>
          </p:cNvPr>
          <p:cNvSpPr txBox="1">
            <a:spLocks noChangeArrowheads="1"/>
          </p:cNvSpPr>
          <p:nvPr/>
        </p:nvSpPr>
        <p:spPr>
          <a:xfrm>
            <a:off x="317567" y="2742465"/>
            <a:ext cx="8144134" cy="137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7200" b="1"/>
              <a:t>World Climate</a:t>
            </a:r>
          </a:p>
        </p:txBody>
      </p:sp>
    </p:spTree>
    <p:extLst>
      <p:ext uri="{BB962C8B-B14F-4D97-AF65-F5344CB8AC3E}">
        <p14:creationId xmlns:p14="http://schemas.microsoft.com/office/powerpoint/2010/main" val="7522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C52A1D8-17EA-4C88-A70C-D30E8EA5A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04165"/>
            <a:ext cx="9613861" cy="1080938"/>
          </a:xfrm>
        </p:spPr>
        <p:txBody>
          <a:bodyPr/>
          <a:lstStyle/>
          <a:p>
            <a:pPr algn="ctr" eaLnBrk="1" hangingPunct="1"/>
            <a:r>
              <a:rPr lang="en-US" altLang="en-US"/>
              <a:t>Climate Classification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943E265-972D-45DA-BAA0-E27EB3CF87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100603"/>
            <a:ext cx="9613861" cy="35993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Perhaps the first attempt at climate classification was made by the ancient Greeks, who divided each hemisphere into three zones: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torrid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temperate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frigid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Since the beginning of the twentieth century, many climate-classification schemes have been devised.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40964" name="Picture 5" descr="http://image.slidesharecdn.com/presentation1-141029224812-conversion-gate01/95/climatic-regions-by-prashant-23-638.jpg?cb=1445443604">
            <a:extLst>
              <a:ext uri="{FF2B5EF4-FFF2-40B4-BE49-F238E27FC236}">
                <a16:creationId xmlns:a16="http://schemas.microsoft.com/office/drawing/2014/main" id="{12451B05-8AA6-4BB5-984E-91D285D9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1838"/>
            <a:ext cx="308451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FF7E150-B373-4CC3-810F-EB5F6F7C2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K</a:t>
            </a:r>
            <a:r>
              <a:rPr lang="en-US" altLang="en-US" sz="4000">
                <a:cs typeface="Tahoma" panose="020B0604030504040204" pitchFamily="34" charset="0"/>
              </a:rPr>
              <a:t>ö</a:t>
            </a:r>
            <a:r>
              <a:rPr lang="en-US" altLang="en-US" sz="4000"/>
              <a:t>ppen Classification of Climate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542C48C-E6CD-4F47-BB0E-1583B25EE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251" y="2066775"/>
            <a:ext cx="7772400" cy="456891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For decades, a climate classification devised by Wladimir Köppen (1846–1940) has been the best-known and most used tool for presenting the world pattern of climates.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Köppen classification</a:t>
            </a: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uses easily obtained data: mean monthly and annual values of temperature and precipitation.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Furthermore, the criteria are unambiguous, simple to apply, and divide the world into climate regions in a realistic way.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Köppen believed that the distribution of natural vegetation was the best expression of an overall climate. 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Consequently, the boundaries he chose were largely based on the limits of certain plant associations.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AD1C8BF-C607-4866-901D-767E2853E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93038" cy="693738"/>
          </a:xfrm>
        </p:spPr>
        <p:txBody>
          <a:bodyPr/>
          <a:lstStyle/>
          <a:p>
            <a:pPr eaLnBrk="1" hangingPunct="1"/>
            <a:r>
              <a:rPr lang="en-US" altLang="en-US" sz="4000"/>
              <a:t>K</a:t>
            </a:r>
            <a:r>
              <a:rPr lang="en-US" altLang="en-US" sz="4000">
                <a:cs typeface="Tahoma" panose="020B0604030504040204" pitchFamily="34" charset="0"/>
              </a:rPr>
              <a:t>ö</a:t>
            </a:r>
            <a:r>
              <a:rPr lang="en-US" altLang="en-US" sz="4000"/>
              <a:t>ppen’s Classification Scheme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154800C-6ED3-499B-86C8-A59FF2315C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05" y="2165155"/>
            <a:ext cx="9027896" cy="3599316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Köppen recognized five principal climate groups, each designated with a capital letter: </a:t>
            </a:r>
          </a:p>
          <a:p>
            <a:pPr lvl="1" eaLnBrk="1" hangingPunct="1"/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 tropical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lvl="1" eaLnBrk="1" hangingPunct="1"/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lvl="1" eaLnBrk="1" hangingPunct="1"/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 middle-latitude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winters)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 eaLnBrk="1" hangingPunct="1"/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 middle-latitude, severe winters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</a:t>
            </a:r>
          </a:p>
          <a:p>
            <a:pPr lvl="1" eaLnBrk="1" hangingPunct="1"/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Four groups (A, C, D, E) are defined by temperature. 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Second, the B group, has precipitation as its primary criterion. 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ttp://www.coisautil.pt/wp-content/uploads/2014/11/tipos-clima-mundo.png">
            <a:extLst>
              <a:ext uri="{FF2B5EF4-FFF2-40B4-BE49-F238E27FC236}">
                <a16:creationId xmlns:a16="http://schemas.microsoft.com/office/drawing/2014/main" id="{48854D40-A1A8-490E-8793-EE4FD48E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49E4C6B-C6EF-4BB4-8FB0-A893CABB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What is climate?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08B5577-536B-425B-BFCB-595033A5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ea typeface="ＭＳ Ｐゴシック" panose="020B0600070205080204" pitchFamily="34" charset="-128"/>
              </a:rPr>
              <a:t>Climate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is the </a:t>
            </a:r>
            <a:r>
              <a:rPr lang="en-US" altLang="en-US" i="1" u="sng">
                <a:ea typeface="ＭＳ Ｐゴシック" panose="020B0600070205080204" pitchFamily="34" charset="-128"/>
              </a:rPr>
              <a:t>average</a:t>
            </a:r>
            <a:r>
              <a:rPr lang="en-US" altLang="en-US">
                <a:ea typeface="ＭＳ Ｐゴシック" panose="020B0600070205080204" pitchFamily="34" charset="-128"/>
              </a:rPr>
              <a:t> weather conditions over a long period of time.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Includes average temperatures and precipitation, wind patterns, humidity, air pressure.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ea typeface="ＭＳ Ｐゴシック" panose="020B0600070205080204" pitchFamily="34" charset="-128"/>
              </a:rPr>
              <a:t>Weather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is what it is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ea typeface="ＭＳ Ｐゴシック" panose="020B0600070205080204" pitchFamily="34" charset="-128"/>
              </a:rPr>
              <a:t>NOW</a:t>
            </a:r>
            <a:r>
              <a:rPr lang="en-US" altLang="en-US">
                <a:ea typeface="ＭＳ Ｐゴシック" panose="020B0600070205080204" pitchFamily="34" charset="-128"/>
              </a:rPr>
              <a:t>,</a:t>
            </a:r>
            <a:r>
              <a:rPr lang="en-US" altLang="en-US">
                <a:solidFill>
                  <a:srgbClr val="FFFF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climate is what it SHOULD BE.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11735F1-DF47-4CEA-84EC-2E974E73D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4931" y="740962"/>
            <a:ext cx="9613861" cy="1080938"/>
          </a:xfrm>
        </p:spPr>
        <p:txBody>
          <a:bodyPr/>
          <a:lstStyle/>
          <a:p>
            <a:pPr algn="ctr" eaLnBrk="1" hangingPunct="1"/>
            <a:r>
              <a:rPr lang="en-US" altLang="en-US"/>
              <a:t>Climate Controls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92E27F8-DC4F-4B26-BA9E-54C46D32F9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3565" y="2312342"/>
            <a:ext cx="8960435" cy="3599316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Order exists in the distribution of climate elements and the pattern of climates is not by chance.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world's climate pattern reflects a </a:t>
            </a:r>
            <a:r>
              <a:rPr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and dependable operation of the major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controls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3BF5406-6C0F-446E-B406-FE2F2C0C9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481" y="969749"/>
            <a:ext cx="7793038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Climate Controls (cont.)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0976529-660F-4404-A686-D35BAB046B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7612" y="2276341"/>
            <a:ext cx="8610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major controls of climate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(variations in the receipt of solar energy and temperature differences are largely a function of latitude),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land/water influence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marine climates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are generally mild, while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continental climates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are typically much more extreme),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geographic position and prevailing winds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(the moderating effect of water is more pronounced along the windward side of a continent),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mountains and highlands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(mountain barriers prevent maritime air masses from reaching far inland, trigger orographic rainfall, and where they are extensive, create their own climatic regions),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ocean currents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(poleward-moving currents cause air temperatures to be warmer than would be expected),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pressure and wind systems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(the world distribution of precipitation is closely related to the distribution of Earth's major pressure and wind systems).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4560EF2-4F05-451D-8840-8FF4D57F5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16432"/>
            <a:ext cx="9613861" cy="1080938"/>
          </a:xfrm>
        </p:spPr>
        <p:txBody>
          <a:bodyPr/>
          <a:lstStyle/>
          <a:p>
            <a:pPr algn="ctr" eaLnBrk="1" hangingPunct="1"/>
            <a:r>
              <a:rPr lang="en-US" altLang="en-US"/>
              <a:t>Type A Climate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63C251B-3801-45AE-A8AF-E56B70FA3D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083" y="2275545"/>
            <a:ext cx="8969917" cy="35993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Situated along the equator, the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tropics</a:t>
            </a: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(Af, Am) constant high temperatures and year-round rainfall combine to produce the most luxuriant vegetation in climatic realm—the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rain forest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Temperatures in these regions usually average 25°C (77°F) or more each month and the daily temperature variations characteristically greatly exceed seasonal differences.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Precipitation  in these climates is normally from 175 to 250 centimeters (68 to 98 inches) per year and is more variable than temperature, both seasonally and from place to place.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Thermally induced convection coupled with convergence along the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intertropical</a:t>
            </a:r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zone (ITCZ)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leads to widespread ascent of the warm, humid, unstable air and ideal conditions for precipitation. 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15_008">
            <a:extLst>
              <a:ext uri="{FF2B5EF4-FFF2-40B4-BE49-F238E27FC236}">
                <a16:creationId xmlns:a16="http://schemas.microsoft.com/office/drawing/2014/main" id="{77A17B31-F960-4C28-82CB-A111AFC9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0EDD398-2419-45B8-97CC-98EB9624C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762000"/>
            <a:ext cx="7793037" cy="617538"/>
          </a:xfrm>
        </p:spPr>
        <p:txBody>
          <a:bodyPr/>
          <a:lstStyle/>
          <a:p>
            <a:pPr algn="ctr" eaLnBrk="1" hangingPunct="1"/>
            <a:r>
              <a:rPr lang="en-US" altLang="en-US"/>
              <a:t>Type B Climate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64C9A7C-6C63-4A9F-82FD-F071F65CB8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391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Dry regions of the world cover about 30 percent of Earth's land area.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Other than their meager yearly rainfall, the most characteristic feature of dry climates is that precipitation is very </a:t>
            </a: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reliable.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Climatologists define a “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dry climate”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as one in which the yearly precipitation is less than the potential water loss by evaporation.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To define the boundary between dry and humid climates, the Köppen classification uses formulas that involve three variables: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(1) average annual precipitation,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(2) average annual temperature,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(3) seasonal distribution of precipitation.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15_009">
            <a:extLst>
              <a:ext uri="{FF2B5EF4-FFF2-40B4-BE49-F238E27FC236}">
                <a16:creationId xmlns:a16="http://schemas.microsoft.com/office/drawing/2014/main" id="{9D494D93-9A0C-4CDF-B3B5-6484F6CD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B21E812-38B3-491C-8CD6-04514229E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4931" y="875884"/>
            <a:ext cx="9613861" cy="1080938"/>
          </a:xfrm>
        </p:spPr>
        <p:txBody>
          <a:bodyPr/>
          <a:lstStyle/>
          <a:p>
            <a:pPr algn="ctr" eaLnBrk="1" hangingPunct="1"/>
            <a:r>
              <a:rPr lang="en-US" altLang="en-US"/>
              <a:t>Type C Climate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B1A8A07-BA0D-4AD5-802A-6D73104CEB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838" y="2251014"/>
            <a:ext cx="9613861" cy="3599316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Humid middle-latitude climates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with mild winters (C climates) occur where the average temperature of the coldest month is less than 18°C (64°F) but above -3°C (27°F).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Several C climate subgroups 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7310B8C4-2CE9-4FDC-BFB7-EA2F40F5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75D4DE9C-8170-4E4F-BE63-7765886A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2" descr="https://745515a37222097b0902-74ef300a2b2b2d9e236c9459912aaf20.ssl.cf2.rackcdn.com/cee364aef48e3d753fc8c15401ad3ba2.jpeg">
            <a:extLst>
              <a:ext uri="{FF2B5EF4-FFF2-40B4-BE49-F238E27FC236}">
                <a16:creationId xmlns:a16="http://schemas.microsoft.com/office/drawing/2014/main" id="{18815D0D-3E5F-4ADD-8C5B-5B22986B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4DC821D-B66F-4BE7-9EA0-5401B0A2D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4931" y="765493"/>
            <a:ext cx="9613861" cy="1080938"/>
          </a:xfrm>
        </p:spPr>
        <p:txBody>
          <a:bodyPr/>
          <a:lstStyle/>
          <a:p>
            <a:pPr algn="ctr" eaLnBrk="1" hangingPunct="1"/>
            <a:r>
              <a:rPr lang="en-US" altLang="en-US"/>
              <a:t>Type D Climate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28516193-D8A6-4E3C-A71F-C3BEE42F0D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152889"/>
            <a:ext cx="9613861" cy="3599316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Humid continental climates with severe winters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(D climates) experience severe winters.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average temperature of the coldest month is -3°C (27°F) or below and the average temperature of the warmest month exceeds 10°C (50°F).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greatest annual temperature ranges on Earth occur 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044A9384-90AE-49B3-B3FB-8933DEFA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0F06E3D5-F6D0-4D7D-A7E2-CDB4356A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300" name="Picture 2" descr="https://dr282zn36sxxg.cloudfront.net/datastreams/f-d%3A1578f78306a699d7120529082a91a1e3db3489319f9b76316b6dd851%2BIMAGE_THUMB_POSTCARD%2BIMAGE_THUMB_POSTCARD.1">
            <a:extLst>
              <a:ext uri="{FF2B5EF4-FFF2-40B4-BE49-F238E27FC236}">
                <a16:creationId xmlns:a16="http://schemas.microsoft.com/office/drawing/2014/main" id="{7AA9F3AA-D860-41FD-919D-9B94C25B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36063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04FDFE6-091C-458F-A37C-20C97E7B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99"/>
                </a:solidFill>
                <a:ea typeface="ＭＳ Ｐゴシック" panose="020B0600070205080204" pitchFamily="34" charset="-128"/>
              </a:rPr>
              <a:t>How is this different from </a:t>
            </a:r>
            <a:r>
              <a:rPr lang="ja-JP" altLang="en-US" b="1">
                <a:solidFill>
                  <a:srgbClr val="FFFF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b="1">
                <a:solidFill>
                  <a:srgbClr val="FFFF99"/>
                </a:solidFill>
                <a:ea typeface="ＭＳ Ｐゴシック" panose="020B0600070205080204" pitchFamily="34" charset="-128"/>
              </a:rPr>
              <a:t>weather</a:t>
            </a:r>
            <a:r>
              <a:rPr lang="ja-JP" altLang="en-US" b="1">
                <a:solidFill>
                  <a:srgbClr val="FFFF99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b="1">
                <a:solidFill>
                  <a:srgbClr val="FFFF99"/>
                </a:solidFill>
                <a:ea typeface="ＭＳ Ｐゴシック" panose="020B0600070205080204" pitchFamily="34" charset="-128"/>
              </a:rPr>
              <a:t>?</a:t>
            </a:r>
            <a:endParaRPr lang="en-US" altLang="en-US" b="1">
              <a:solidFill>
                <a:srgbClr val="FFFF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FF9BAE3-F236-4007-976A-361D950A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Weather changes day to day.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Weather can fall inside normal ranges or outside of what is expected from the climate-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above or below average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Climate is the benchmark; </a:t>
            </a:r>
            <a:r>
              <a:rPr lang="en-US" altLang="en-US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what we expect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23FFBA-415C-49B7-AFF8-6A243A8D9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4931" y="704166"/>
            <a:ext cx="9613861" cy="1080938"/>
          </a:xfrm>
        </p:spPr>
        <p:txBody>
          <a:bodyPr/>
          <a:lstStyle/>
          <a:p>
            <a:pPr algn="ctr" eaLnBrk="1" hangingPunct="1"/>
            <a:r>
              <a:rPr lang="en-US" altLang="en-US"/>
              <a:t>Type E Climate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71D1755-E515-429B-A48C-BBD36BDB8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275544"/>
            <a:ext cx="8997233" cy="35993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Polar climates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(ET, EF) are those in which the mean temperature of the warmest month is below 10°C (50°F).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Annual temperature ranges are extreme, with the lowest annual means on the planet.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Although polar climates are classified as humid, precipitation is generally meager, with many nonmarine stations receiving less than 25 centimeters (10 inches) annually.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7D9BA54-E77C-4146-A7C2-B21813A49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53228"/>
            <a:ext cx="9613861" cy="1080938"/>
          </a:xfrm>
        </p:spPr>
        <p:txBody>
          <a:bodyPr/>
          <a:lstStyle/>
          <a:p>
            <a:pPr algn="ctr" eaLnBrk="1" hangingPunct="1"/>
            <a:r>
              <a:rPr lang="en-US" altLang="en-US"/>
              <a:t>Polar Climates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D2B13D5-BFE0-4036-B4E9-0AAB4297F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189686"/>
            <a:ext cx="9162399" cy="39150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Two types of polar climates are recognized.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Found almost exclusively in North America, the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(ET), marked by the 10°C (50°F) summer isotherm at its equatorward limit, is a treeless region of grasses, sedges, mosses, and lichens with permanently frozen subsoil, called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permafrost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(EF) does not have a single monthly mean above 0°C. Consequently, the growth of vegetation is prohibited, and the landscape is one of permanent ice and snow.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49F153D5-2F87-447E-9530-0289894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8981CA05-49F6-4CC8-9EB1-5C0C0518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2" name="Picture 2" descr="http://easyscienceforkids.com/wp-content/uploads/2014/02/Easy-Science-for-Kids-at-Home-on-Polar-Climates-a-Map-Showing-the-Polar-Climates-of-the-World.gif">
            <a:extLst>
              <a:ext uri="{FF2B5EF4-FFF2-40B4-BE49-F238E27FC236}">
                <a16:creationId xmlns:a16="http://schemas.microsoft.com/office/drawing/2014/main" id="{C83A3E9A-BEB2-4AF5-AD3F-5950553B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1066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5DFAA98-AAC1-42AF-85BD-D860C7209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93038" cy="693738"/>
          </a:xfrm>
        </p:spPr>
        <p:txBody>
          <a:bodyPr/>
          <a:lstStyle/>
          <a:p>
            <a:pPr algn="ctr" eaLnBrk="1" hangingPunct="1"/>
            <a:r>
              <a:rPr lang="en-US" altLang="en-US"/>
              <a:t>Highland Climates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DE5E6219-31A5-472E-9207-36D3655A1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75988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are characterized by a great diversity of climatic conditions over a small area.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In North America, highland climates characterize the Rockies, Sierra Nevada, Cascades, and the mountains and interior plateaus of Mexico.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Although the best known climatic effects of an increased altitude are lower temperatures, greater precipitation due to orographic lifting is also common.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Variety and changeability best describe highland climates.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Because atmospheric conditions fluctuate with altitude and exposure to the Sun's rays, a nearly limitless variety of local climates occur in mountainous regions.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9CE9D533-CD71-4B7C-BC89-A49102A0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E59B4D8-0FBB-4AEE-962E-90518202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0420" name="Picture 2" descr="https://sites.google.com/site/climatetypes/_/rsrc/1347726258622/highland/Highland%20Climate%20Map.jpg">
            <a:extLst>
              <a:ext uri="{FF2B5EF4-FFF2-40B4-BE49-F238E27FC236}">
                <a16:creationId xmlns:a16="http://schemas.microsoft.com/office/drawing/2014/main" id="{EDE400D5-92FA-4A4D-93FF-8CD74443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265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A7FA-A1B4-804C-A4D6-0FA014C38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9600" b="1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204E-5E38-0B42-956D-1C67D2E1C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CSS ALL IN ONE</a:t>
            </a:r>
          </a:p>
        </p:txBody>
      </p:sp>
    </p:spTree>
    <p:extLst>
      <p:ext uri="{BB962C8B-B14F-4D97-AF65-F5344CB8AC3E}">
        <p14:creationId xmlns:p14="http://schemas.microsoft.com/office/powerpoint/2010/main" val="280797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05B06C34-9CD5-4184-9041-DF4C69861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816" y="687640"/>
            <a:ext cx="7772400" cy="11430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Elements of weather &amp; climate</a:t>
            </a:r>
            <a:endParaRPr lang="en-US" altLang="en-US" sz="3200" b="1" dirty="0">
              <a:solidFill>
                <a:srgbClr val="FFFF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8BA83E7E-0FFF-4042-8367-32C795604B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262542"/>
            <a:ext cx="8382000" cy="409103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The state of the atmosphere at any particular place or time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 d</a:t>
            </a: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escribed using such elements or variables as: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1. Temperature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2. Precipitation (type)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3. Humidity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4. Cloudiness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5. air pressure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6. wind speed and direction </a:t>
            </a:r>
          </a:p>
          <a:p>
            <a:pPr>
              <a:lnSpc>
                <a:spcPct val="90000"/>
              </a:lnSpc>
            </a:pPr>
            <a:endParaRPr lang="en-US" altLang="en-US" sz="280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5C235959-DBC4-469C-AD68-53C6C76237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>Temperature</a:t>
            </a:r>
            <a:r>
              <a:rPr lang="en-GB" altLang="en-US" sz="2800">
                <a:solidFill>
                  <a:srgbClr val="FFFF00"/>
                </a:solidFill>
                <a:ea typeface="ＭＳ Ｐゴシック" panose="020B0600070205080204" pitchFamily="34" charset="-128"/>
              </a:rPr>
              <a:t> is how hot or cold the atmosphere is - ie, how many degrees Celsius (centigrade) it is above or below freezing (0°C)</a:t>
            </a:r>
          </a:p>
          <a:p>
            <a:pPr eaLnBrk="1" hangingPunct="1"/>
            <a:endParaRPr lang="gl-ES" altLang="en-US" sz="100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gl-ES" altLang="en-US" sz="100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gl-ES" altLang="en-US" sz="1800">
                <a:ea typeface="ＭＳ Ｐゴシック" panose="020B0600070205080204" pitchFamily="34" charset="-128"/>
              </a:rPr>
              <a:t>farenheit and celsius scale</a:t>
            </a:r>
          </a:p>
          <a:p>
            <a:pPr eaLnBrk="1" hangingPunct="1"/>
            <a:endParaRPr lang="gl-ES" altLang="en-US" sz="180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180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gl-ES" altLang="en-US" sz="280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2531" name="Picture 5" descr="sTHERMOMETER">
            <a:extLst>
              <a:ext uri="{FF2B5EF4-FFF2-40B4-BE49-F238E27FC236}">
                <a16:creationId xmlns:a16="http://schemas.microsoft.com/office/drawing/2014/main" id="{68B045B8-EEBE-4BA1-A639-7A179B8153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434431"/>
            <a:ext cx="2857500" cy="2857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8FB2DB3F-7784-4CA9-9B9F-3F8941EFD4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>Precipitation</a:t>
            </a:r>
            <a:r>
              <a:rPr lang="en-GB" altLang="en-US" sz="2800">
                <a:solidFill>
                  <a:srgbClr val="FFFF00"/>
                </a:solidFill>
                <a:ea typeface="ＭＳ Ｐゴシック" panose="020B0600070205080204" pitchFamily="34" charset="-128"/>
              </a:rPr>
              <a:t> is the term given to moisture that falls from the air to the ground</a:t>
            </a:r>
            <a:r>
              <a:rPr lang="es-ES" altLang="en-US" sz="280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s-ES" altLang="en-US" sz="280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s-ES" altLang="en-US" sz="280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gl-ES" altLang="en-US" sz="1800">
                <a:ea typeface="ＭＳ Ｐゴシック" panose="020B0600070205080204" pitchFamily="34" charset="-128"/>
              </a:rPr>
              <a:t>Pluviometer or rain guage</a:t>
            </a:r>
          </a:p>
        </p:txBody>
      </p:sp>
      <p:pic>
        <p:nvPicPr>
          <p:cNvPr id="23555" name="Picture 6" descr="Pluviometer_small">
            <a:extLst>
              <a:ext uri="{FF2B5EF4-FFF2-40B4-BE49-F238E27FC236}">
                <a16:creationId xmlns:a16="http://schemas.microsoft.com/office/drawing/2014/main" id="{59E7E424-A6DD-4850-89B3-E05B2D4040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989138"/>
            <a:ext cx="4032250" cy="30130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A14D0325-1216-49AC-9431-5FACCEA864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4150" y="601860"/>
            <a:ext cx="8959850" cy="5421511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b="1">
                <a:solidFill>
                  <a:srgbClr val="FFFF00"/>
                </a:solidFill>
                <a:ea typeface="ＭＳ Ｐゴシック" panose="020B0600070205080204" pitchFamily="34" charset="-128"/>
              </a:rPr>
              <a:t>Atmospheric pressure</a:t>
            </a:r>
            <a:r>
              <a:rPr lang="es-E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 (or air pressure) is the weight of air resting on the earth's surface. Pressure is shown on a weather map, often called a synoptic map, with lines called isobars.</a:t>
            </a:r>
            <a:endParaRPr lang="en-US" altLang="en-US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s-ES" altLang="en-US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Low pressure</a:t>
            </a:r>
            <a:r>
              <a:rPr lang="es-E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 occurs when air becomes warmer. The air molecules expand, become lighter and it rises. </a:t>
            </a:r>
          </a:p>
          <a:p>
            <a:pPr eaLnBrk="1" hangingPunct="1"/>
            <a:r>
              <a:rPr lang="es-E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High pressure </a:t>
            </a:r>
            <a:r>
              <a:rPr lang="es-ES" altLang="en-US" sz="2400">
                <a:solidFill>
                  <a:schemeClr val="bg1"/>
                </a:solidFill>
                <a:ea typeface="ＭＳ Ｐゴシック" panose="020B0600070205080204" pitchFamily="34" charset="-128"/>
              </a:rPr>
              <a:t>occurs when air becomes colder. The air molecules contract, become denser, heavier and sink towards the earth.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C6DC74F3-D81D-4472-9493-B7967A7964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320" y="2236611"/>
            <a:ext cx="9613900" cy="1081088"/>
          </a:xfrm>
        </p:spPr>
        <p:txBody>
          <a:bodyPr>
            <a:normAutofit/>
          </a:bodyPr>
          <a:lstStyle/>
          <a:p>
            <a:pPr eaLnBrk="1" hangingPunct="1"/>
            <a:r>
              <a:rPr lang="gl-ES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Barometer</a:t>
            </a:r>
          </a:p>
        </p:txBody>
      </p:sp>
      <p:pic>
        <p:nvPicPr>
          <p:cNvPr id="25603" name="Picture 6" descr="barometer">
            <a:extLst>
              <a:ext uri="{FF2B5EF4-FFF2-40B4-BE49-F238E27FC236}">
                <a16:creationId xmlns:a16="http://schemas.microsoft.com/office/drawing/2014/main" id="{9A67701A-EBB1-488E-9C33-F94F8938941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946" y="752474"/>
            <a:ext cx="5644734" cy="557657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235</TotalTime>
  <Words>1822</Words>
  <Application>Microsoft Office PowerPoint</Application>
  <PresentationFormat>On-screen Show (4:3)</PresentationFormat>
  <Paragraphs>156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Berlin</vt:lpstr>
      <vt:lpstr>Weather and Climates</vt:lpstr>
      <vt:lpstr>Introduction</vt:lpstr>
      <vt:lpstr>What is climate?</vt:lpstr>
      <vt:lpstr>How is this different from “weather”?</vt:lpstr>
      <vt:lpstr>Elements of weather &amp; climate</vt:lpstr>
      <vt:lpstr>PowerPoint Presentation</vt:lpstr>
      <vt:lpstr>PowerPoint Presentation</vt:lpstr>
      <vt:lpstr>PowerPoint Presentation</vt:lpstr>
      <vt:lpstr>Barometer</vt:lpstr>
      <vt:lpstr>PowerPoint Presentation</vt:lpstr>
      <vt:lpstr>Sunshine</vt:lpstr>
      <vt:lpstr>Cloudiness</vt:lpstr>
      <vt:lpstr>Climate Factors</vt:lpstr>
      <vt:lpstr>How does Latitude effect climate?  (the angular distance N or S of the equator)</vt:lpstr>
      <vt:lpstr>How does Altitude effect climate? </vt:lpstr>
      <vt:lpstr>How does the Distance from large Bodies of Water affect climate?</vt:lpstr>
      <vt:lpstr>How do nearby Ocean Currents Effect the Climate? </vt:lpstr>
      <vt:lpstr>How do the Prevailing winds Effect climate?  Prevailing winds are winds that blow predominantly from a single general direction over a particular point on the Earth's surface. </vt:lpstr>
      <vt:lpstr>How does Topography effect the climate?</vt:lpstr>
      <vt:lpstr>Other Factors- Plate Tectonics </vt:lpstr>
      <vt:lpstr>Other Factors- Volcanic Eruptions</vt:lpstr>
      <vt:lpstr>Ice Ages</vt:lpstr>
      <vt:lpstr>Thank You</vt:lpstr>
      <vt:lpstr>PowerPoint Presentation</vt:lpstr>
      <vt:lpstr>PowerPoint Presentation</vt:lpstr>
      <vt:lpstr>Climate Classification</vt:lpstr>
      <vt:lpstr>Köppen Classification of Climate</vt:lpstr>
      <vt:lpstr>Köppen’s Classification Scheme</vt:lpstr>
      <vt:lpstr>PowerPoint Presentation</vt:lpstr>
      <vt:lpstr>Climate Controls</vt:lpstr>
      <vt:lpstr>Climate Controls (cont.)</vt:lpstr>
      <vt:lpstr>Type A Climate</vt:lpstr>
      <vt:lpstr>PowerPoint Presentation</vt:lpstr>
      <vt:lpstr>Type B Climate</vt:lpstr>
      <vt:lpstr>PowerPoint Presentation</vt:lpstr>
      <vt:lpstr>Type C Climate</vt:lpstr>
      <vt:lpstr>PowerPoint Presentation</vt:lpstr>
      <vt:lpstr>Type D Climate</vt:lpstr>
      <vt:lpstr>PowerPoint Presentation</vt:lpstr>
      <vt:lpstr>Type E Climate</vt:lpstr>
      <vt:lpstr>Polar Climates</vt:lpstr>
      <vt:lpstr>PowerPoint Presentation</vt:lpstr>
      <vt:lpstr>Highland Climates</vt:lpstr>
      <vt:lpstr>PowerPoint Presentation</vt:lpstr>
      <vt:lpstr>Thank You</vt:lpstr>
    </vt:vector>
  </TitlesOfParts>
  <Company>Elmhurst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World Climate</dc:title>
  <dc:creator>Dr. R. B. Schultz</dc:creator>
  <cp:lastModifiedBy>waqas ahmad</cp:lastModifiedBy>
  <cp:revision>27</cp:revision>
  <cp:lastPrinted>1601-01-01T00:00:00Z</cp:lastPrinted>
  <dcterms:created xsi:type="dcterms:W3CDTF">2002-08-22T17:51:06Z</dcterms:created>
  <dcterms:modified xsi:type="dcterms:W3CDTF">2021-05-01T11:10:24Z</dcterms:modified>
</cp:coreProperties>
</file>